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8288000" cy="10287000"/>
  <p:notesSz cx="6858000" cy="9144000"/>
  <p:embeddedFontLst>
    <p:embeddedFont>
      <p:font typeface="Calibri" panose="020F0502020204030204" pitchFamily="34" charset="0"/>
      <p:regular r:id="rId50"/>
      <p:bold r:id="rId51"/>
      <p:italic r:id="rId52"/>
      <p:boldItalic r:id="rId53"/>
    </p:embeddedFont>
    <p:embeddedFont>
      <p:font typeface="Calistoga" panose="020B0604020202020204" charset="0"/>
      <p:regular r:id="rId54"/>
    </p:embeddedFont>
    <p:embeddedFont>
      <p:font typeface="Cooper Hewitt Bold" panose="020B0604020202020204" charset="0"/>
      <p:regular r:id="rId55"/>
    </p:embeddedFont>
    <p:embeddedFont>
      <p:font typeface="Inter" panose="020B0604020202020204" charset="0"/>
      <p:regular r:id="rId56"/>
    </p:embeddedFont>
    <p:embeddedFont>
      <p:font typeface="Inter Bold" panose="020B0604020202020204" charset="0"/>
      <p:regular r:id="rId57"/>
    </p:embeddedFont>
    <p:embeddedFont>
      <p:font typeface="Montserrat Semi-Bold" panose="020B0604020202020204" charset="0"/>
      <p:regular r:id="rId58"/>
    </p:embeddedFont>
    <p:embeddedFont>
      <p:font typeface="Montserrat Ultra-Bold" panose="020B0604020202020204" charset="0"/>
      <p:regular r:id="rId59"/>
    </p:embeddedFont>
    <p:embeddedFont>
      <p:font typeface="Noto Serif Display" panose="020B0604020202020204"/>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211"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3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gif"/></Relationships>
</file>

<file path=ppt/slides/_rels/slide3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svg"/><Relationship Id="rId9" Type="http://schemas.openxmlformats.org/officeDocument/2006/relationships/image" Target="../media/image41.png"/></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10"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57.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38.svg"/></Relationships>
</file>

<file path=ppt/slides/_rels/slide36.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65.sv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8.svg"/><Relationship Id="rId7"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9.sv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71.svg"/></Relationships>
</file>

<file path=ppt/slides/_rels/slide3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41.png"/><Relationship Id="rId7" Type="http://schemas.openxmlformats.org/officeDocument/2006/relationships/image" Target="../media/image76.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8.png"/><Relationship Id="rId7"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9.svg"/></Relationships>
</file>

<file path=ppt/slides/_rels/slide41.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4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svg"/><Relationship Id="rId7" Type="http://schemas.openxmlformats.org/officeDocument/2006/relationships/image" Target="../media/image104.sv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svg"/><Relationship Id="rId4" Type="http://schemas.openxmlformats.org/officeDocument/2006/relationships/image" Target="../media/image101.png"/><Relationship Id="rId9" Type="http://schemas.openxmlformats.org/officeDocument/2006/relationships/image" Target="../media/image106.png"/></Relationships>
</file>

<file path=ppt/slides/_rels/slide48.xml.rels><?xml version="1.0" encoding="UTF-8" standalone="yes"?>
<Relationships xmlns="http://schemas.openxmlformats.org/package/2006/relationships"><Relationship Id="rId8" Type="http://schemas.openxmlformats.org/officeDocument/2006/relationships/image" Target="../media/image112.svg"/><Relationship Id="rId13" Type="http://schemas.openxmlformats.org/officeDocument/2006/relationships/image" Target="../media/image117.png"/><Relationship Id="rId18" Type="http://schemas.openxmlformats.org/officeDocument/2006/relationships/image" Target="../media/image122.sv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svg"/><Relationship Id="rId17" Type="http://schemas.openxmlformats.org/officeDocument/2006/relationships/image" Target="../media/image121.png"/><Relationship Id="rId2" Type="http://schemas.openxmlformats.org/officeDocument/2006/relationships/image" Target="../media/image41.png"/><Relationship Id="rId16" Type="http://schemas.openxmlformats.org/officeDocument/2006/relationships/image" Target="../media/image120.svg"/><Relationship Id="rId20" Type="http://schemas.openxmlformats.org/officeDocument/2006/relationships/image" Target="../media/image124.svg"/><Relationship Id="rId1" Type="http://schemas.openxmlformats.org/officeDocument/2006/relationships/slideLayout" Target="../slideLayouts/slideLayout7.xml"/><Relationship Id="rId6" Type="http://schemas.openxmlformats.org/officeDocument/2006/relationships/image" Target="../media/image110.sv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svg"/><Relationship Id="rId19" Type="http://schemas.openxmlformats.org/officeDocument/2006/relationships/image" Target="../media/image123.png"/><Relationship Id="rId4" Type="http://schemas.openxmlformats.org/officeDocument/2006/relationships/image" Target="../media/image108.svg"/><Relationship Id="rId9" Type="http://schemas.openxmlformats.org/officeDocument/2006/relationships/image" Target="../media/image113.png"/><Relationship Id="rId14" Type="http://schemas.openxmlformats.org/officeDocument/2006/relationships/image" Target="../media/image118.sv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84316" y="-99119"/>
            <a:ext cx="8108625" cy="10896493"/>
            <a:chOff x="0" y="0"/>
            <a:chExt cx="30925605" cy="41558299"/>
          </a:xfrm>
        </p:grpSpPr>
        <p:sp>
          <p:nvSpPr>
            <p:cNvPr id="3" name="Freeform 3"/>
            <p:cNvSpPr/>
            <p:nvPr/>
          </p:nvSpPr>
          <p:spPr>
            <a:xfrm>
              <a:off x="0" y="0"/>
              <a:ext cx="30925582" cy="41558338"/>
            </a:xfrm>
            <a:custGeom>
              <a:avLst/>
              <a:gdLst/>
              <a:ahLst/>
              <a:cxnLst/>
              <a:rect l="l" t="t" r="r" b="b"/>
              <a:pathLst>
                <a:path w="30925582" h="41558338">
                  <a:moveTo>
                    <a:pt x="0" y="0"/>
                  </a:moveTo>
                  <a:lnTo>
                    <a:pt x="12591388" y="41558338"/>
                  </a:lnTo>
                  <a:lnTo>
                    <a:pt x="30925582" y="41558338"/>
                  </a:lnTo>
                  <a:lnTo>
                    <a:pt x="18334307" y="0"/>
                  </a:lnTo>
                  <a:close/>
                </a:path>
              </a:pathLst>
            </a:custGeom>
            <a:blipFill>
              <a:blip r:embed="rId2"/>
              <a:stretch>
                <a:fillRect l="-38417" r="-40758"/>
              </a:stretch>
            </a:blipFill>
          </p:spPr>
        </p:sp>
      </p:grpSp>
      <p:grpSp>
        <p:nvGrpSpPr>
          <p:cNvPr id="4" name="Group 4"/>
          <p:cNvGrpSpPr/>
          <p:nvPr/>
        </p:nvGrpSpPr>
        <p:grpSpPr>
          <a:xfrm rot="-10800000">
            <a:off x="14845911" y="-281508"/>
            <a:ext cx="2290084" cy="3267238"/>
            <a:chOff x="0" y="0"/>
            <a:chExt cx="498497" cy="711200"/>
          </a:xfrm>
        </p:grpSpPr>
        <p:sp>
          <p:nvSpPr>
            <p:cNvPr id="5" name="Freeform 5"/>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6" name="TextBox 6"/>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2188826" y="6831132"/>
            <a:ext cx="2742275" cy="3966242"/>
            <a:chOff x="0" y="0"/>
            <a:chExt cx="491726" cy="711200"/>
          </a:xfrm>
        </p:grpSpPr>
        <p:sp>
          <p:nvSpPr>
            <p:cNvPr id="8" name="Freeform 8"/>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9" name="TextBox 9"/>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10800000">
            <a:off x="16148461" y="3218633"/>
            <a:ext cx="1975067" cy="2817807"/>
            <a:chOff x="0" y="0"/>
            <a:chExt cx="498497" cy="711200"/>
          </a:xfrm>
        </p:grpSpPr>
        <p:sp>
          <p:nvSpPr>
            <p:cNvPr id="11" name="Freeform 11"/>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12" name="TextBox 12"/>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10800000">
            <a:off x="11662179" y="5403897"/>
            <a:ext cx="2188180" cy="3121852"/>
            <a:chOff x="0" y="0"/>
            <a:chExt cx="498497" cy="711200"/>
          </a:xfrm>
        </p:grpSpPr>
        <p:sp>
          <p:nvSpPr>
            <p:cNvPr id="14" name="Freeform 14"/>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15" name="TextBox 15"/>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7135995" y="4590729"/>
            <a:ext cx="1264083" cy="1828284"/>
            <a:chOff x="0" y="0"/>
            <a:chExt cx="491726" cy="711200"/>
          </a:xfrm>
        </p:grpSpPr>
        <p:sp>
          <p:nvSpPr>
            <p:cNvPr id="17" name="Freeform 17"/>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18" name="TextBox 18"/>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1443967" y="7189642"/>
            <a:ext cx="1123262" cy="1624611"/>
            <a:chOff x="0" y="0"/>
            <a:chExt cx="491726" cy="711200"/>
          </a:xfrm>
        </p:grpSpPr>
        <p:sp>
          <p:nvSpPr>
            <p:cNvPr id="20" name="Freeform 20"/>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21" name="TextBox 21"/>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11978678" y="2985729"/>
            <a:ext cx="1555180" cy="2249308"/>
            <a:chOff x="0" y="0"/>
            <a:chExt cx="491726" cy="711200"/>
          </a:xfrm>
        </p:grpSpPr>
        <p:sp>
          <p:nvSpPr>
            <p:cNvPr id="23" name="Freeform 2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24" name="TextBox 2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p:cNvGrpSpPr/>
          <p:nvPr/>
        </p:nvGrpSpPr>
        <p:grpSpPr>
          <a:xfrm>
            <a:off x="16155391" y="885591"/>
            <a:ext cx="1452043" cy="2100138"/>
            <a:chOff x="0" y="0"/>
            <a:chExt cx="491726" cy="711200"/>
          </a:xfrm>
        </p:grpSpPr>
        <p:sp>
          <p:nvSpPr>
            <p:cNvPr id="26" name="Freeform 26"/>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27" name="TextBox 27"/>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p:cNvGrpSpPr/>
          <p:nvPr/>
        </p:nvGrpSpPr>
        <p:grpSpPr>
          <a:xfrm rot="-10800000">
            <a:off x="17017956" y="511108"/>
            <a:ext cx="1178957" cy="1682006"/>
            <a:chOff x="0" y="0"/>
            <a:chExt cx="498497" cy="711200"/>
          </a:xfrm>
        </p:grpSpPr>
        <p:sp>
          <p:nvSpPr>
            <p:cNvPr id="29" name="Freeform 29"/>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30" name="TextBox 30"/>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31" name="Group 31"/>
          <p:cNvGrpSpPr/>
          <p:nvPr/>
        </p:nvGrpSpPr>
        <p:grpSpPr>
          <a:xfrm rot="-10800000">
            <a:off x="11810422" y="2678768"/>
            <a:ext cx="756807" cy="1079729"/>
            <a:chOff x="0" y="0"/>
            <a:chExt cx="498497" cy="711200"/>
          </a:xfrm>
        </p:grpSpPr>
        <p:sp>
          <p:nvSpPr>
            <p:cNvPr id="32" name="Freeform 32"/>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33" name="TextBox 33"/>
            <p:cNvSpPr txBox="1"/>
            <p:nvPr/>
          </p:nvSpPr>
          <p:spPr>
            <a:xfrm>
              <a:off x="77890" y="320675"/>
              <a:ext cx="342717" cy="339725"/>
            </a:xfrm>
            <a:prstGeom prst="rect">
              <a:avLst/>
            </a:prstGeom>
          </p:spPr>
          <p:txBody>
            <a:bodyPr lIns="50800" tIns="50800" rIns="50800" bIns="50800" rtlCol="0" anchor="ctr"/>
            <a:lstStyle/>
            <a:p>
              <a:pPr algn="ctr">
                <a:lnSpc>
                  <a:spcPts val="139"/>
                </a:lnSpc>
                <a:spcBef>
                  <a:spcPct val="0"/>
                </a:spcBef>
              </a:pPr>
              <a:endParaRPr/>
            </a:p>
          </p:txBody>
        </p:sp>
      </p:grpSp>
      <p:grpSp>
        <p:nvGrpSpPr>
          <p:cNvPr id="34" name="Group 34"/>
          <p:cNvGrpSpPr/>
          <p:nvPr/>
        </p:nvGrpSpPr>
        <p:grpSpPr>
          <a:xfrm rot="-10800000">
            <a:off x="17135995" y="6419013"/>
            <a:ext cx="2780033" cy="3966242"/>
            <a:chOff x="0" y="0"/>
            <a:chExt cx="498497" cy="711200"/>
          </a:xfrm>
        </p:grpSpPr>
        <p:sp>
          <p:nvSpPr>
            <p:cNvPr id="35" name="Freeform 35"/>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B356C"/>
            </a:solidFill>
          </p:spPr>
        </p:sp>
        <p:sp>
          <p:nvSpPr>
            <p:cNvPr id="36" name="TextBox 36"/>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37" name="Freeform 37"/>
          <p:cNvSpPr/>
          <p:nvPr/>
        </p:nvSpPr>
        <p:spPr>
          <a:xfrm>
            <a:off x="179509" y="197326"/>
            <a:ext cx="1192826" cy="1376531"/>
          </a:xfrm>
          <a:custGeom>
            <a:avLst/>
            <a:gdLst/>
            <a:ahLst/>
            <a:cxnLst/>
            <a:rect l="l" t="t" r="r" b="b"/>
            <a:pathLst>
              <a:path w="1192826" h="1376531">
                <a:moveTo>
                  <a:pt x="0" y="0"/>
                </a:moveTo>
                <a:lnTo>
                  <a:pt x="1192825" y="0"/>
                </a:lnTo>
                <a:lnTo>
                  <a:pt x="1192825" y="1376531"/>
                </a:lnTo>
                <a:lnTo>
                  <a:pt x="0" y="1376531"/>
                </a:lnTo>
                <a:lnTo>
                  <a:pt x="0" y="0"/>
                </a:lnTo>
                <a:close/>
              </a:path>
            </a:pathLst>
          </a:custGeom>
          <a:blipFill>
            <a:blip r:embed="rId3"/>
            <a:stretch>
              <a:fillRect/>
            </a:stretch>
          </a:blipFill>
        </p:spPr>
      </p:sp>
      <p:sp>
        <p:nvSpPr>
          <p:cNvPr id="38" name="TextBox 38"/>
          <p:cNvSpPr txBox="1"/>
          <p:nvPr/>
        </p:nvSpPr>
        <p:spPr>
          <a:xfrm>
            <a:off x="1372334" y="2078810"/>
            <a:ext cx="9238562" cy="1139823"/>
          </a:xfrm>
          <a:prstGeom prst="rect">
            <a:avLst/>
          </a:prstGeom>
        </p:spPr>
        <p:txBody>
          <a:bodyPr lIns="0" tIns="0" rIns="0" bIns="0" rtlCol="0" anchor="t">
            <a:spAutoFit/>
          </a:bodyPr>
          <a:lstStyle/>
          <a:p>
            <a:pPr algn="ctr">
              <a:lnSpc>
                <a:spcPts val="8799"/>
              </a:lnSpc>
            </a:pPr>
            <a:r>
              <a:rPr lang="en-US" sz="7999">
                <a:solidFill>
                  <a:srgbClr val="0B356C"/>
                </a:solidFill>
                <a:latin typeface="Calistoga"/>
                <a:ea typeface="Calistoga"/>
                <a:cs typeface="Calistoga"/>
                <a:sym typeface="Calistoga"/>
              </a:rPr>
              <a:t>AN NINH MẠNG</a:t>
            </a:r>
          </a:p>
        </p:txBody>
      </p:sp>
      <p:sp>
        <p:nvSpPr>
          <p:cNvPr id="39" name="TextBox 39"/>
          <p:cNvSpPr txBox="1"/>
          <p:nvPr/>
        </p:nvSpPr>
        <p:spPr>
          <a:xfrm>
            <a:off x="1511883" y="461729"/>
            <a:ext cx="9732883" cy="762000"/>
          </a:xfrm>
          <a:prstGeom prst="rect">
            <a:avLst/>
          </a:prstGeom>
        </p:spPr>
        <p:txBody>
          <a:bodyPr lIns="0" tIns="0" rIns="0" bIns="0" rtlCol="0" anchor="t">
            <a:spAutoFit/>
          </a:bodyPr>
          <a:lstStyle/>
          <a:p>
            <a:pPr algn="ctr">
              <a:lnSpc>
                <a:spcPts val="6299"/>
              </a:lnSpc>
            </a:pPr>
            <a:r>
              <a:rPr lang="en-US" sz="4499" b="1">
                <a:solidFill>
                  <a:srgbClr val="000000"/>
                </a:solidFill>
                <a:latin typeface="Inter Bold"/>
                <a:ea typeface="Inter Bold"/>
                <a:cs typeface="Inter Bold"/>
                <a:sym typeface="Inter Bold"/>
              </a:rPr>
              <a:t>TRƯỜNG ĐẠI HỌC KHOA HỌC HUẾ</a:t>
            </a:r>
          </a:p>
        </p:txBody>
      </p:sp>
      <p:sp>
        <p:nvSpPr>
          <p:cNvPr id="40" name="TextBox 40"/>
          <p:cNvSpPr txBox="1"/>
          <p:nvPr/>
        </p:nvSpPr>
        <p:spPr>
          <a:xfrm>
            <a:off x="686167" y="3684068"/>
            <a:ext cx="10610897" cy="2734945"/>
          </a:xfrm>
          <a:prstGeom prst="rect">
            <a:avLst/>
          </a:prstGeom>
        </p:spPr>
        <p:txBody>
          <a:bodyPr lIns="0" tIns="0" rIns="0" bIns="0" rtlCol="0" anchor="t">
            <a:spAutoFit/>
          </a:bodyPr>
          <a:lstStyle/>
          <a:p>
            <a:pPr algn="ctr">
              <a:lnSpc>
                <a:spcPts val="7279"/>
              </a:lnSpc>
            </a:pPr>
            <a:r>
              <a:rPr lang="en-US" sz="5199" b="1">
                <a:solidFill>
                  <a:srgbClr val="000000"/>
                </a:solidFill>
                <a:latin typeface="Inter Bold"/>
                <a:ea typeface="Inter Bold"/>
                <a:cs typeface="Inter Bold"/>
                <a:sym typeface="Inter Bold"/>
              </a:rPr>
              <a:t>ĐỀ TÀI: </a:t>
            </a:r>
            <a:r>
              <a:rPr lang="en-US" sz="5199">
                <a:solidFill>
                  <a:srgbClr val="000000"/>
                </a:solidFill>
                <a:latin typeface="Inter"/>
                <a:ea typeface="Inter"/>
                <a:cs typeface="Inter"/>
                <a:sym typeface="Inter"/>
              </a:rPr>
              <a:t>TÌM HIỂU VÀ TRIỂN KHAI IPSEC VPN VỚI PHẦN MỀM GIẢ LẬP GNS3 </a:t>
            </a:r>
          </a:p>
        </p:txBody>
      </p:sp>
      <p:sp>
        <p:nvSpPr>
          <p:cNvPr id="41" name="TextBox 41"/>
          <p:cNvSpPr txBox="1"/>
          <p:nvPr/>
        </p:nvSpPr>
        <p:spPr>
          <a:xfrm>
            <a:off x="686167" y="6879098"/>
            <a:ext cx="10746513" cy="3024505"/>
          </a:xfrm>
          <a:prstGeom prst="rect">
            <a:avLst/>
          </a:prstGeom>
        </p:spPr>
        <p:txBody>
          <a:bodyPr wrap="square" lIns="0" tIns="0" rIns="0" bIns="0" rtlCol="0" anchor="t">
            <a:spAutoFit/>
          </a:bodyPr>
          <a:lstStyle/>
          <a:p>
            <a:pPr algn="l">
              <a:lnSpc>
                <a:spcPts val="6019"/>
              </a:lnSpc>
            </a:pPr>
            <a:r>
              <a:rPr lang="en-US" sz="4299" b="1" dirty="0" err="1">
                <a:solidFill>
                  <a:srgbClr val="000000"/>
                </a:solidFill>
                <a:latin typeface="Inter Bold"/>
                <a:ea typeface="Inter Bold"/>
                <a:cs typeface="Inter Bold"/>
                <a:sym typeface="Inter Bold"/>
              </a:rPr>
              <a:t>Lớp</a:t>
            </a:r>
            <a:r>
              <a:rPr lang="en-US" sz="4299" b="1" dirty="0">
                <a:solidFill>
                  <a:srgbClr val="000000"/>
                </a:solidFill>
                <a:latin typeface="Inter Bold"/>
                <a:ea typeface="Inter Bold"/>
                <a:cs typeface="Inter Bold"/>
                <a:sym typeface="Inter Bold"/>
              </a:rPr>
              <a:t> </a:t>
            </a:r>
            <a:r>
              <a:rPr lang="en-US" sz="4299" b="1" dirty="0" err="1">
                <a:solidFill>
                  <a:srgbClr val="000000"/>
                </a:solidFill>
                <a:latin typeface="Inter Bold"/>
                <a:ea typeface="Inter Bold"/>
                <a:cs typeface="Inter Bold"/>
                <a:sym typeface="Inter Bold"/>
              </a:rPr>
              <a:t>tín</a:t>
            </a:r>
            <a:r>
              <a:rPr lang="en-US" sz="4299" b="1" dirty="0">
                <a:solidFill>
                  <a:srgbClr val="000000"/>
                </a:solidFill>
                <a:latin typeface="Inter Bold"/>
                <a:ea typeface="Inter Bold"/>
                <a:cs typeface="Inter Bold"/>
                <a:sym typeface="Inter Bold"/>
              </a:rPr>
              <a:t> </a:t>
            </a:r>
            <a:r>
              <a:rPr lang="en-US" sz="4299" b="1" dirty="0" err="1">
                <a:solidFill>
                  <a:srgbClr val="000000"/>
                </a:solidFill>
                <a:latin typeface="Inter Bold"/>
                <a:ea typeface="Inter Bold"/>
                <a:cs typeface="Inter Bold"/>
                <a:sym typeface="Inter Bold"/>
              </a:rPr>
              <a:t>chỉ</a:t>
            </a:r>
            <a:r>
              <a:rPr lang="en-US" sz="4299" b="1" dirty="0">
                <a:solidFill>
                  <a:srgbClr val="000000"/>
                </a:solidFill>
                <a:latin typeface="Inter Bold"/>
                <a:ea typeface="Inter Bold"/>
                <a:cs typeface="Inter Bold"/>
                <a:sym typeface="Inter Bold"/>
              </a:rPr>
              <a:t>:</a:t>
            </a:r>
            <a:r>
              <a:rPr lang="en-US" sz="4299" dirty="0">
                <a:solidFill>
                  <a:srgbClr val="000000"/>
                </a:solidFill>
                <a:latin typeface="Inter"/>
                <a:ea typeface="Inter"/>
                <a:cs typeface="Inter"/>
                <a:sym typeface="Inter"/>
              </a:rPr>
              <a:t> 2024-</a:t>
            </a:r>
            <a:r>
              <a:rPr lang="en-US" sz="4299" dirty="0" err="1">
                <a:solidFill>
                  <a:srgbClr val="000000"/>
                </a:solidFill>
                <a:latin typeface="Inter"/>
                <a:ea typeface="Inter"/>
                <a:cs typeface="Inter"/>
                <a:sym typeface="Inter"/>
              </a:rPr>
              <a:t>2025.1.TIN3163.006</a:t>
            </a:r>
            <a:endParaRPr lang="en-US" sz="4299" dirty="0">
              <a:solidFill>
                <a:srgbClr val="000000"/>
              </a:solidFill>
              <a:latin typeface="Inter"/>
              <a:ea typeface="Inter"/>
              <a:cs typeface="Inter"/>
              <a:sym typeface="Inter"/>
            </a:endParaRPr>
          </a:p>
          <a:p>
            <a:pPr algn="l">
              <a:lnSpc>
                <a:spcPts val="6019"/>
              </a:lnSpc>
            </a:pPr>
            <a:r>
              <a:rPr lang="en-US" sz="4299" b="1" dirty="0" err="1">
                <a:solidFill>
                  <a:srgbClr val="000000"/>
                </a:solidFill>
                <a:latin typeface="Inter Bold"/>
                <a:ea typeface="Inter Bold"/>
                <a:cs typeface="Inter Bold"/>
                <a:sym typeface="Inter Bold"/>
              </a:rPr>
              <a:t>Số</a:t>
            </a:r>
            <a:r>
              <a:rPr lang="en-US" sz="4299" b="1" dirty="0">
                <a:solidFill>
                  <a:srgbClr val="000000"/>
                </a:solidFill>
                <a:latin typeface="Inter Bold"/>
                <a:ea typeface="Inter Bold"/>
                <a:cs typeface="Inter Bold"/>
                <a:sym typeface="Inter Bold"/>
              </a:rPr>
              <a:t> </a:t>
            </a:r>
            <a:r>
              <a:rPr lang="en-US" sz="4299" b="1" dirty="0" err="1">
                <a:solidFill>
                  <a:srgbClr val="000000"/>
                </a:solidFill>
                <a:latin typeface="Inter Bold"/>
                <a:ea typeface="Inter Bold"/>
                <a:cs typeface="Inter Bold"/>
                <a:sym typeface="Inter Bold"/>
              </a:rPr>
              <a:t>tín</a:t>
            </a:r>
            <a:r>
              <a:rPr lang="en-US" sz="4299" b="1" dirty="0">
                <a:solidFill>
                  <a:srgbClr val="000000"/>
                </a:solidFill>
                <a:latin typeface="Inter Bold"/>
                <a:ea typeface="Inter Bold"/>
                <a:cs typeface="Inter Bold"/>
                <a:sym typeface="Inter Bold"/>
              </a:rPr>
              <a:t> </a:t>
            </a:r>
            <a:r>
              <a:rPr lang="en-US" sz="4299" b="1" dirty="0" err="1">
                <a:solidFill>
                  <a:srgbClr val="000000"/>
                </a:solidFill>
                <a:latin typeface="Inter Bold"/>
                <a:ea typeface="Inter Bold"/>
                <a:cs typeface="Inter Bold"/>
                <a:sym typeface="Inter Bold"/>
              </a:rPr>
              <a:t>chỉ</a:t>
            </a:r>
            <a:r>
              <a:rPr lang="en-US" sz="4299" b="1" dirty="0">
                <a:solidFill>
                  <a:srgbClr val="000000"/>
                </a:solidFill>
                <a:latin typeface="Inter Bold"/>
                <a:ea typeface="Inter Bold"/>
                <a:cs typeface="Inter Bold"/>
                <a:sym typeface="Inter Bold"/>
              </a:rPr>
              <a:t>:</a:t>
            </a:r>
            <a:r>
              <a:rPr lang="en-US" sz="4299" dirty="0">
                <a:solidFill>
                  <a:srgbClr val="000000"/>
                </a:solidFill>
                <a:latin typeface="Inter"/>
                <a:ea typeface="Inter"/>
                <a:cs typeface="Inter"/>
                <a:sym typeface="Inter"/>
              </a:rPr>
              <a:t>     3</a:t>
            </a:r>
          </a:p>
          <a:p>
            <a:pPr algn="l">
              <a:lnSpc>
                <a:spcPts val="6019"/>
              </a:lnSpc>
            </a:pPr>
            <a:r>
              <a:rPr lang="en-US" sz="4299" b="1" dirty="0" err="1">
                <a:solidFill>
                  <a:srgbClr val="000000"/>
                </a:solidFill>
                <a:latin typeface="Inter Bold"/>
                <a:ea typeface="Inter Bold"/>
                <a:cs typeface="Inter Bold"/>
                <a:sym typeface="Inter Bold"/>
              </a:rPr>
              <a:t>Giáo</a:t>
            </a:r>
            <a:r>
              <a:rPr lang="en-US" sz="4299" b="1" dirty="0">
                <a:solidFill>
                  <a:srgbClr val="000000"/>
                </a:solidFill>
                <a:latin typeface="Inter Bold"/>
                <a:ea typeface="Inter Bold"/>
                <a:cs typeface="Inter Bold"/>
                <a:sym typeface="Inter Bold"/>
              </a:rPr>
              <a:t> </a:t>
            </a:r>
            <a:r>
              <a:rPr lang="en-US" sz="4299" b="1" dirty="0" err="1">
                <a:solidFill>
                  <a:srgbClr val="000000"/>
                </a:solidFill>
                <a:latin typeface="Inter Bold"/>
                <a:ea typeface="Inter Bold"/>
                <a:cs typeface="Inter Bold"/>
                <a:sym typeface="Inter Bold"/>
              </a:rPr>
              <a:t>viên</a:t>
            </a:r>
            <a:r>
              <a:rPr lang="en-US" sz="4299" b="1" dirty="0">
                <a:solidFill>
                  <a:srgbClr val="000000"/>
                </a:solidFill>
                <a:latin typeface="Inter Bold"/>
                <a:ea typeface="Inter Bold"/>
                <a:cs typeface="Inter Bold"/>
                <a:sym typeface="Inter Bold"/>
              </a:rPr>
              <a:t> </a:t>
            </a:r>
            <a:r>
              <a:rPr lang="en-US" sz="4299" b="1" dirty="0" err="1">
                <a:solidFill>
                  <a:srgbClr val="000000"/>
                </a:solidFill>
                <a:latin typeface="Inter Bold"/>
                <a:ea typeface="Inter Bold"/>
                <a:cs typeface="Inter Bold"/>
                <a:sym typeface="Inter Bold"/>
              </a:rPr>
              <a:t>hướng</a:t>
            </a:r>
            <a:r>
              <a:rPr lang="en-US" sz="4299" b="1" dirty="0">
                <a:solidFill>
                  <a:srgbClr val="000000"/>
                </a:solidFill>
                <a:latin typeface="Inter Bold"/>
                <a:ea typeface="Inter Bold"/>
                <a:cs typeface="Inter Bold"/>
                <a:sym typeface="Inter Bold"/>
              </a:rPr>
              <a:t> </a:t>
            </a:r>
            <a:r>
              <a:rPr lang="en-US" sz="4299" b="1" dirty="0" err="1">
                <a:solidFill>
                  <a:srgbClr val="000000"/>
                </a:solidFill>
                <a:latin typeface="Inter Bold"/>
                <a:ea typeface="Inter Bold"/>
                <a:cs typeface="Inter Bold"/>
                <a:sym typeface="Inter Bold"/>
              </a:rPr>
              <a:t>dẫn</a:t>
            </a:r>
            <a:r>
              <a:rPr lang="en-US" sz="4299" b="1" dirty="0">
                <a:solidFill>
                  <a:srgbClr val="000000"/>
                </a:solidFill>
                <a:latin typeface="Inter Bold"/>
                <a:ea typeface="Inter Bold"/>
                <a:cs typeface="Inter Bold"/>
                <a:sym typeface="Inter Bold"/>
              </a:rPr>
              <a:t>: </a:t>
            </a:r>
            <a:r>
              <a:rPr lang="en-US" sz="4299" dirty="0" err="1">
                <a:solidFill>
                  <a:srgbClr val="000000"/>
                </a:solidFill>
                <a:latin typeface="Inter"/>
                <a:ea typeface="Inter"/>
                <a:cs typeface="Inter"/>
                <a:sym typeface="Inter"/>
              </a:rPr>
              <a:t>ThS.Võ</a:t>
            </a:r>
            <a:r>
              <a:rPr lang="en-US" sz="4299" dirty="0">
                <a:solidFill>
                  <a:srgbClr val="000000"/>
                </a:solidFill>
                <a:latin typeface="Inter"/>
                <a:ea typeface="Inter"/>
                <a:cs typeface="Inter"/>
                <a:sym typeface="Inter"/>
              </a:rPr>
              <a:t> </a:t>
            </a:r>
            <a:r>
              <a:rPr lang="en-US" sz="4299" dirty="0" err="1">
                <a:solidFill>
                  <a:srgbClr val="000000"/>
                </a:solidFill>
                <a:latin typeface="Inter"/>
                <a:ea typeface="Inter"/>
                <a:cs typeface="Inter"/>
                <a:sym typeface="Inter"/>
              </a:rPr>
              <a:t>Việt</a:t>
            </a:r>
            <a:r>
              <a:rPr lang="en-US" sz="4299" dirty="0">
                <a:solidFill>
                  <a:srgbClr val="000000"/>
                </a:solidFill>
                <a:latin typeface="Inter"/>
                <a:ea typeface="Inter"/>
                <a:cs typeface="Inter"/>
                <a:sym typeface="Inter"/>
              </a:rPr>
              <a:t> </a:t>
            </a:r>
            <a:r>
              <a:rPr lang="en-US" sz="4299" dirty="0" err="1">
                <a:solidFill>
                  <a:srgbClr val="000000"/>
                </a:solidFill>
                <a:latin typeface="Inter"/>
                <a:ea typeface="Inter"/>
                <a:cs typeface="Inter"/>
                <a:sym typeface="Inter"/>
              </a:rPr>
              <a:t>Dũng</a:t>
            </a:r>
            <a:endParaRPr lang="en-US" sz="4299" dirty="0">
              <a:solidFill>
                <a:srgbClr val="000000"/>
              </a:solidFill>
              <a:latin typeface="Inter"/>
              <a:ea typeface="Inter"/>
              <a:cs typeface="Inter"/>
              <a:sym typeface="Inter"/>
            </a:endParaRPr>
          </a:p>
          <a:p>
            <a:pPr algn="l">
              <a:lnSpc>
                <a:spcPts val="6019"/>
              </a:lnSpc>
            </a:pPr>
            <a:r>
              <a:rPr lang="en-US" sz="4299" dirty="0">
                <a:solidFill>
                  <a:srgbClr val="000000"/>
                </a:solidFill>
                <a:latin typeface="Inter"/>
                <a:ea typeface="Inter"/>
                <a:cs typeface="Inter"/>
                <a:sym typeface="Inter"/>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6249" y="8780853"/>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559889" y="286385"/>
            <a:ext cx="1456223" cy="2106182"/>
            <a:chOff x="0" y="0"/>
            <a:chExt cx="491726" cy="711200"/>
          </a:xfrm>
        </p:grpSpPr>
        <p:sp>
          <p:nvSpPr>
            <p:cNvPr id="6" name="Freeform 6"/>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7" name="TextBox 7"/>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10800000">
            <a:off x="-581924" y="8306570"/>
            <a:ext cx="1161983" cy="1657788"/>
            <a:chOff x="0" y="0"/>
            <a:chExt cx="498497" cy="711200"/>
          </a:xfrm>
        </p:grpSpPr>
        <p:sp>
          <p:nvSpPr>
            <p:cNvPr id="9" name="Freeform 9"/>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10" name="TextBox 10"/>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10800000">
            <a:off x="17352150" y="-130414"/>
            <a:ext cx="1161983" cy="1657788"/>
            <a:chOff x="0" y="0"/>
            <a:chExt cx="498497" cy="711200"/>
          </a:xfrm>
        </p:grpSpPr>
        <p:sp>
          <p:nvSpPr>
            <p:cNvPr id="12" name="Freeform 12"/>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13" name="TextBox 13"/>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3448036" y="1924514"/>
            <a:ext cx="11375744" cy="6674150"/>
          </a:xfrm>
          <a:custGeom>
            <a:avLst/>
            <a:gdLst/>
            <a:ahLst/>
            <a:cxnLst/>
            <a:rect l="l" t="t" r="r" b="b"/>
            <a:pathLst>
              <a:path w="11375744" h="6674150">
                <a:moveTo>
                  <a:pt x="0" y="0"/>
                </a:moveTo>
                <a:lnTo>
                  <a:pt x="11375744" y="0"/>
                </a:lnTo>
                <a:lnTo>
                  <a:pt x="11375744" y="6674150"/>
                </a:lnTo>
                <a:lnTo>
                  <a:pt x="0" y="6674150"/>
                </a:lnTo>
                <a:lnTo>
                  <a:pt x="0" y="0"/>
                </a:lnTo>
                <a:close/>
              </a:path>
            </a:pathLst>
          </a:custGeom>
          <a:blipFill>
            <a:blip r:embed="rId2"/>
            <a:stretch>
              <a:fillRect l="-10916" r="-2480"/>
            </a:stretch>
          </a:blipFill>
        </p:spPr>
      </p:sp>
      <p:sp>
        <p:nvSpPr>
          <p:cNvPr id="15" name="TextBox 15"/>
          <p:cNvSpPr txBox="1"/>
          <p:nvPr/>
        </p:nvSpPr>
        <p:spPr>
          <a:xfrm>
            <a:off x="6993791" y="191135"/>
            <a:ext cx="4300419" cy="837565"/>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3. Giao thức AH</a:t>
            </a:r>
          </a:p>
        </p:txBody>
      </p:sp>
      <p:sp>
        <p:nvSpPr>
          <p:cNvPr id="16" name="TextBox 16"/>
          <p:cNvSpPr txBox="1"/>
          <p:nvPr/>
        </p:nvSpPr>
        <p:spPr>
          <a:xfrm>
            <a:off x="580059" y="1470224"/>
            <a:ext cx="5735955" cy="514350"/>
          </a:xfrm>
          <a:prstGeom prst="rect">
            <a:avLst/>
          </a:prstGeom>
        </p:spPr>
        <p:txBody>
          <a:bodyPr lIns="0" tIns="0" rIns="0" bIns="0" rtlCol="0" anchor="t">
            <a:spAutoFit/>
          </a:bodyPr>
          <a:lstStyle/>
          <a:p>
            <a:pPr algn="ctr">
              <a:lnSpc>
                <a:spcPts val="4200"/>
              </a:lnSpc>
            </a:pPr>
            <a:r>
              <a:rPr lang="en-US" sz="3000" b="1">
                <a:solidFill>
                  <a:srgbClr val="000000"/>
                </a:solidFill>
                <a:latin typeface="Inter Bold"/>
                <a:ea typeface="Inter Bold"/>
                <a:cs typeface="Inter Bold"/>
                <a:sym typeface="Inter Bold"/>
              </a:rPr>
              <a:t>- Các mode làm việc trong AH: </a:t>
            </a:r>
          </a:p>
        </p:txBody>
      </p:sp>
      <p:sp>
        <p:nvSpPr>
          <p:cNvPr id="17" name="TextBox 17"/>
          <p:cNvSpPr txBox="1"/>
          <p:nvPr/>
        </p:nvSpPr>
        <p:spPr>
          <a:xfrm>
            <a:off x="4572936" y="8849714"/>
            <a:ext cx="9142128" cy="514350"/>
          </a:xfrm>
          <a:prstGeom prst="rect">
            <a:avLst/>
          </a:prstGeom>
        </p:spPr>
        <p:txBody>
          <a:bodyPr lIns="0" tIns="0" rIns="0" bIns="0" rtlCol="0" anchor="t">
            <a:spAutoFit/>
          </a:bodyPr>
          <a:lstStyle/>
          <a:p>
            <a:pPr algn="ctr">
              <a:lnSpc>
                <a:spcPts val="4200"/>
              </a:lnSpc>
            </a:pPr>
            <a:r>
              <a:rPr lang="en-US" sz="3000" b="1">
                <a:solidFill>
                  <a:srgbClr val="000000"/>
                </a:solidFill>
                <a:latin typeface="Inter Bold"/>
                <a:ea typeface="Inter Bold"/>
                <a:cs typeface="Inter Bold"/>
                <a:sym typeface="Inter Bold"/>
              </a:rPr>
              <a:t>Hình trên mô tả vị trí của AH trong chế độ tunnel.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6249" y="8780853"/>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559889" y="286385"/>
            <a:ext cx="1456223" cy="2106182"/>
            <a:chOff x="0" y="0"/>
            <a:chExt cx="491726" cy="711200"/>
          </a:xfrm>
        </p:grpSpPr>
        <p:sp>
          <p:nvSpPr>
            <p:cNvPr id="6" name="Freeform 6"/>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7" name="TextBox 7"/>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10800000">
            <a:off x="-581924" y="8306570"/>
            <a:ext cx="1161983" cy="1657788"/>
            <a:chOff x="0" y="0"/>
            <a:chExt cx="498497" cy="711200"/>
          </a:xfrm>
        </p:grpSpPr>
        <p:sp>
          <p:nvSpPr>
            <p:cNvPr id="9" name="Freeform 9"/>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10" name="TextBox 10"/>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10800000">
            <a:off x="17352150" y="-130414"/>
            <a:ext cx="1161983" cy="1657788"/>
            <a:chOff x="0" y="0"/>
            <a:chExt cx="498497" cy="711200"/>
          </a:xfrm>
        </p:grpSpPr>
        <p:sp>
          <p:nvSpPr>
            <p:cNvPr id="12" name="Freeform 12"/>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13" name="TextBox 13"/>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5043414" y="4406526"/>
            <a:ext cx="8201173" cy="5150035"/>
          </a:xfrm>
          <a:custGeom>
            <a:avLst/>
            <a:gdLst/>
            <a:ahLst/>
            <a:cxnLst/>
            <a:rect l="l" t="t" r="r" b="b"/>
            <a:pathLst>
              <a:path w="8201173" h="5150035">
                <a:moveTo>
                  <a:pt x="0" y="0"/>
                </a:moveTo>
                <a:lnTo>
                  <a:pt x="8201172" y="0"/>
                </a:lnTo>
                <a:lnTo>
                  <a:pt x="8201172" y="5150035"/>
                </a:lnTo>
                <a:lnTo>
                  <a:pt x="0" y="5150035"/>
                </a:lnTo>
                <a:lnTo>
                  <a:pt x="0" y="0"/>
                </a:lnTo>
                <a:close/>
              </a:path>
            </a:pathLst>
          </a:custGeom>
          <a:blipFill>
            <a:blip r:embed="rId2"/>
            <a:stretch>
              <a:fillRect l="-4922" r="-6563"/>
            </a:stretch>
          </a:blipFill>
        </p:spPr>
      </p:sp>
      <p:sp>
        <p:nvSpPr>
          <p:cNvPr id="15" name="TextBox 15"/>
          <p:cNvSpPr txBox="1"/>
          <p:nvPr/>
        </p:nvSpPr>
        <p:spPr>
          <a:xfrm>
            <a:off x="6993791" y="191135"/>
            <a:ext cx="4300419" cy="837565"/>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3. Giao thức AH</a:t>
            </a:r>
          </a:p>
        </p:txBody>
      </p:sp>
      <p:sp>
        <p:nvSpPr>
          <p:cNvPr id="16" name="TextBox 16"/>
          <p:cNvSpPr txBox="1"/>
          <p:nvPr/>
        </p:nvSpPr>
        <p:spPr>
          <a:xfrm>
            <a:off x="208677" y="1282326"/>
            <a:ext cx="7475628" cy="514350"/>
          </a:xfrm>
          <a:prstGeom prst="rect">
            <a:avLst/>
          </a:prstGeom>
        </p:spPr>
        <p:txBody>
          <a:bodyPr lIns="0" tIns="0" rIns="0" bIns="0" rtlCol="0" anchor="t">
            <a:spAutoFit/>
          </a:bodyPr>
          <a:lstStyle/>
          <a:p>
            <a:pPr algn="ctr">
              <a:lnSpc>
                <a:spcPts val="4200"/>
              </a:lnSpc>
            </a:pPr>
            <a:r>
              <a:rPr lang="en-US" sz="3000" b="1">
                <a:solidFill>
                  <a:srgbClr val="000000"/>
                </a:solidFill>
                <a:latin typeface="Inter Bold"/>
                <a:ea typeface="Inter Bold"/>
                <a:cs typeface="Inter Bold"/>
                <a:sym typeface="Inter Bold"/>
              </a:rPr>
              <a:t>- Nested và Adjacent header trong AH:  </a:t>
            </a:r>
          </a:p>
        </p:txBody>
      </p:sp>
      <p:sp>
        <p:nvSpPr>
          <p:cNvPr id="17" name="TextBox 17"/>
          <p:cNvSpPr txBox="1"/>
          <p:nvPr/>
        </p:nvSpPr>
        <p:spPr>
          <a:xfrm>
            <a:off x="208677" y="2053851"/>
            <a:ext cx="16950287" cy="1047750"/>
          </a:xfrm>
          <a:prstGeom prst="rect">
            <a:avLst/>
          </a:prstGeom>
        </p:spPr>
        <p:txBody>
          <a:bodyPr lIns="0" tIns="0" rIns="0" bIns="0" rtlCol="0" anchor="t">
            <a:spAutoFit/>
          </a:bodyPr>
          <a:lstStyle/>
          <a:p>
            <a:pPr algn="just">
              <a:lnSpc>
                <a:spcPts val="4200"/>
              </a:lnSpc>
              <a:spcBef>
                <a:spcPct val="0"/>
              </a:spcBef>
            </a:pPr>
            <a:r>
              <a:rPr lang="en-US" sz="3000">
                <a:solidFill>
                  <a:srgbClr val="000000"/>
                </a:solidFill>
                <a:latin typeface="Inter"/>
                <a:ea typeface="Inter"/>
                <a:cs typeface="Inter"/>
                <a:sym typeface="Inter"/>
              </a:rPr>
              <a:t>+ Nếu một trong hai đầu cuối của các thông điệp này là giống nhauthì các AH của các SA này</a:t>
            </a:r>
          </a:p>
          <a:p>
            <a:pPr algn="ctr">
              <a:lnSpc>
                <a:spcPts val="4200"/>
              </a:lnSpc>
              <a:spcBef>
                <a:spcPct val="0"/>
              </a:spcBef>
            </a:pPr>
            <a:r>
              <a:rPr lang="en-US" sz="3000">
                <a:solidFill>
                  <a:srgbClr val="000000"/>
                </a:solidFill>
                <a:latin typeface="Inter"/>
                <a:ea typeface="Inter"/>
                <a:cs typeface="Inter"/>
                <a:sym typeface="Inter"/>
              </a:rPr>
              <a:t>được gọi là Adjacent AH.                                                                                                               </a:t>
            </a:r>
          </a:p>
        </p:txBody>
      </p:sp>
      <p:sp>
        <p:nvSpPr>
          <p:cNvPr id="18" name="TextBox 18"/>
          <p:cNvSpPr txBox="1"/>
          <p:nvPr/>
        </p:nvSpPr>
        <p:spPr>
          <a:xfrm>
            <a:off x="208677" y="3358776"/>
            <a:ext cx="16950287" cy="1047750"/>
          </a:xfrm>
          <a:prstGeom prst="rect">
            <a:avLst/>
          </a:prstGeom>
        </p:spPr>
        <p:txBody>
          <a:bodyPr lIns="0" tIns="0" rIns="0" bIns="0" rtlCol="0" anchor="t">
            <a:spAutoFit/>
          </a:bodyPr>
          <a:lstStyle/>
          <a:p>
            <a:pPr algn="just">
              <a:lnSpc>
                <a:spcPts val="4200"/>
              </a:lnSpc>
            </a:pPr>
            <a:r>
              <a:rPr lang="en-US" sz="3000">
                <a:solidFill>
                  <a:srgbClr val="000000"/>
                </a:solidFill>
                <a:latin typeface="Inter"/>
                <a:ea typeface="Inter"/>
                <a:cs typeface="Inter"/>
                <a:sym typeface="Inter"/>
              </a:rPr>
              <a:t>+ Nếu một hoặc hai đầu cuối của các SA khác nhau thì các AH này được gọi là các AH lồng </a:t>
            </a:r>
          </a:p>
          <a:p>
            <a:pPr algn="ctr">
              <a:lnSpc>
                <a:spcPts val="4200"/>
              </a:lnSpc>
              <a:spcBef>
                <a:spcPct val="0"/>
              </a:spcBef>
            </a:pPr>
            <a:r>
              <a:rPr lang="en-US" sz="3000">
                <a:solidFill>
                  <a:srgbClr val="000000"/>
                </a:solidFill>
                <a:latin typeface="Inter"/>
                <a:ea typeface="Inter"/>
                <a:cs typeface="Inter"/>
                <a:sym typeface="Inter"/>
              </a:rPr>
              <a:t>(nested AH).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0304" y="9034103"/>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559889" y="286385"/>
            <a:ext cx="1456223" cy="2106182"/>
            <a:chOff x="0" y="0"/>
            <a:chExt cx="491726" cy="711200"/>
          </a:xfrm>
        </p:grpSpPr>
        <p:sp>
          <p:nvSpPr>
            <p:cNvPr id="6" name="Freeform 6"/>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7" name="TextBox 7"/>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10800000">
            <a:off x="-760120" y="8429406"/>
            <a:ext cx="1161983" cy="1657788"/>
            <a:chOff x="0" y="0"/>
            <a:chExt cx="498497" cy="711200"/>
          </a:xfrm>
        </p:grpSpPr>
        <p:sp>
          <p:nvSpPr>
            <p:cNvPr id="9" name="Freeform 9"/>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10" name="TextBox 10"/>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10800000">
            <a:off x="17352150" y="-130414"/>
            <a:ext cx="1161983" cy="1657788"/>
            <a:chOff x="0" y="0"/>
            <a:chExt cx="498497" cy="711200"/>
          </a:xfrm>
        </p:grpSpPr>
        <p:sp>
          <p:nvSpPr>
            <p:cNvPr id="12" name="Freeform 12"/>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13" name="TextBox 13"/>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6993791" y="191135"/>
            <a:ext cx="4300419" cy="837565"/>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3. Giao thức AH</a:t>
            </a:r>
          </a:p>
        </p:txBody>
      </p:sp>
      <p:sp>
        <p:nvSpPr>
          <p:cNvPr id="15" name="TextBox 15"/>
          <p:cNvSpPr txBox="1"/>
          <p:nvPr/>
        </p:nvSpPr>
        <p:spPr>
          <a:xfrm>
            <a:off x="401863" y="1344817"/>
            <a:ext cx="16410445" cy="1047750"/>
          </a:xfrm>
          <a:prstGeom prst="rect">
            <a:avLst/>
          </a:prstGeom>
        </p:spPr>
        <p:txBody>
          <a:bodyPr lIns="0" tIns="0" rIns="0" bIns="0" rtlCol="0" anchor="t">
            <a:spAutoFit/>
          </a:bodyPr>
          <a:lstStyle/>
          <a:p>
            <a:pPr algn="just">
              <a:lnSpc>
                <a:spcPts val="4200"/>
              </a:lnSpc>
            </a:pPr>
            <a:r>
              <a:rPr lang="en-US" sz="3000" b="1">
                <a:solidFill>
                  <a:srgbClr val="000000"/>
                </a:solidFill>
                <a:latin typeface="Inter Bold"/>
                <a:ea typeface="Inter Bold"/>
                <a:cs typeface="Inter Bold"/>
                <a:sym typeface="Inter Bold"/>
              </a:rPr>
              <a:t>- Quá trình xử lý tiêu đề của IPSec: </a:t>
            </a:r>
            <a:r>
              <a:rPr lang="en-US" sz="3000">
                <a:solidFill>
                  <a:srgbClr val="000000"/>
                </a:solidFill>
                <a:latin typeface="Inter"/>
                <a:ea typeface="Inter"/>
                <a:cs typeface="Inter"/>
                <a:sym typeface="Inter"/>
              </a:rPr>
              <a:t>Khi sử dụng IPSEC thì các cơ chế xử lí trên cần có sự </a:t>
            </a:r>
          </a:p>
          <a:p>
            <a:pPr algn="just">
              <a:lnSpc>
                <a:spcPts val="4200"/>
              </a:lnSpc>
            </a:pPr>
            <a:r>
              <a:rPr lang="en-US" sz="3000">
                <a:solidFill>
                  <a:srgbClr val="000000"/>
                </a:solidFill>
                <a:latin typeface="Inter"/>
                <a:ea typeface="Inter"/>
                <a:cs typeface="Inter"/>
                <a:sym typeface="Inter"/>
              </a:rPr>
              <a:t>   biến đổi. Có ba hướng tiếp cận để giải quyết vấn đề này.</a:t>
            </a:r>
          </a:p>
        </p:txBody>
      </p:sp>
      <p:sp>
        <p:nvSpPr>
          <p:cNvPr id="16" name="TextBox 16"/>
          <p:cNvSpPr txBox="1"/>
          <p:nvPr/>
        </p:nvSpPr>
        <p:spPr>
          <a:xfrm>
            <a:off x="765918" y="2706892"/>
            <a:ext cx="15682334" cy="2114550"/>
          </a:xfrm>
          <a:prstGeom prst="rect">
            <a:avLst/>
          </a:prstGeom>
        </p:spPr>
        <p:txBody>
          <a:bodyPr lIns="0" tIns="0" rIns="0" bIns="0" rtlCol="0" anchor="t">
            <a:spAutoFit/>
          </a:bodyPr>
          <a:lstStyle/>
          <a:p>
            <a:pPr algn="just">
              <a:lnSpc>
                <a:spcPts val="4200"/>
              </a:lnSpc>
            </a:pPr>
            <a:r>
              <a:rPr lang="en-US" sz="3000">
                <a:solidFill>
                  <a:srgbClr val="000000"/>
                </a:solidFill>
                <a:latin typeface="Inter"/>
                <a:ea typeface="Inter"/>
                <a:cs typeface="Inter"/>
                <a:sym typeface="Inter"/>
              </a:rPr>
              <a:t>Thay đổi cấu trúc mạng (IP stack code). Đây là cách tiếp cận trực tiếp nhất. Tuy nhiên điều này dẫn tới phải thay đổi ở trong lớp nhân (kernel code). Do đó nó thường áp dụng đối với các nhà phát triển hệ thống. Nó có thể áp dụng cho cả các host và gateways.</a:t>
            </a:r>
          </a:p>
          <a:p>
            <a:pPr algn="ctr">
              <a:lnSpc>
                <a:spcPts val="4200"/>
              </a:lnSpc>
            </a:pPr>
            <a:endParaRPr lang="en-US" sz="3000">
              <a:solidFill>
                <a:srgbClr val="000000"/>
              </a:solidFill>
              <a:latin typeface="Inter"/>
              <a:ea typeface="Inter"/>
              <a:cs typeface="Inter"/>
              <a:sym typeface="Inter"/>
            </a:endParaRPr>
          </a:p>
        </p:txBody>
      </p:sp>
      <p:sp>
        <p:nvSpPr>
          <p:cNvPr id="17" name="TextBox 17"/>
          <p:cNvSpPr txBox="1"/>
          <p:nvPr/>
        </p:nvSpPr>
        <p:spPr>
          <a:xfrm>
            <a:off x="401863" y="2706892"/>
            <a:ext cx="244673" cy="514350"/>
          </a:xfrm>
          <a:prstGeom prst="rect">
            <a:avLst/>
          </a:prstGeom>
        </p:spPr>
        <p:txBody>
          <a:bodyPr lIns="0" tIns="0" rIns="0" bIns="0" rtlCol="0" anchor="t">
            <a:spAutoFit/>
          </a:bodyPr>
          <a:lstStyle/>
          <a:p>
            <a:pPr algn="ctr">
              <a:lnSpc>
                <a:spcPts val="4200"/>
              </a:lnSpc>
            </a:pPr>
            <a:r>
              <a:rPr lang="en-US" sz="3000">
                <a:solidFill>
                  <a:srgbClr val="000000"/>
                </a:solidFill>
                <a:latin typeface="Inter"/>
                <a:ea typeface="Inter"/>
                <a:cs typeface="Inter"/>
                <a:sym typeface="Inter"/>
              </a:rPr>
              <a:t>+</a:t>
            </a:r>
          </a:p>
        </p:txBody>
      </p:sp>
      <p:sp>
        <p:nvSpPr>
          <p:cNvPr id="18" name="TextBox 18"/>
          <p:cNvSpPr txBox="1"/>
          <p:nvPr/>
        </p:nvSpPr>
        <p:spPr>
          <a:xfrm>
            <a:off x="765918" y="4500860"/>
            <a:ext cx="15682334" cy="2114550"/>
          </a:xfrm>
          <a:prstGeom prst="rect">
            <a:avLst/>
          </a:prstGeom>
        </p:spPr>
        <p:txBody>
          <a:bodyPr lIns="0" tIns="0" rIns="0" bIns="0" rtlCol="0" anchor="t">
            <a:spAutoFit/>
          </a:bodyPr>
          <a:lstStyle/>
          <a:p>
            <a:pPr algn="just">
              <a:lnSpc>
                <a:spcPts val="4200"/>
              </a:lnSpc>
            </a:pPr>
            <a:r>
              <a:rPr lang="en-US" sz="3000">
                <a:solidFill>
                  <a:srgbClr val="000000"/>
                </a:solidFill>
                <a:latin typeface="Inter"/>
                <a:ea typeface="Inter"/>
                <a:cs typeface="Inter"/>
                <a:sym typeface="Inter"/>
              </a:rPr>
              <a:t>Tách cấu trúc ip ra khỏi cấu mạng. Cách làm này không cần thay đổi cấu trúc của nhân. Tuy nhiên nó kéo theo việc phải thay đổi lại các cơ chế phân mảnh và giải phân mảnh. Cách làm này thường được gọi là “Bump in the stack" (BITS) bởi vì gói ipsec năm giữa tầng internet và tầng network của mô hình mạng.</a:t>
            </a:r>
          </a:p>
        </p:txBody>
      </p:sp>
      <p:sp>
        <p:nvSpPr>
          <p:cNvPr id="19" name="TextBox 19"/>
          <p:cNvSpPr txBox="1"/>
          <p:nvPr/>
        </p:nvSpPr>
        <p:spPr>
          <a:xfrm>
            <a:off x="401863" y="4500860"/>
            <a:ext cx="244673" cy="514350"/>
          </a:xfrm>
          <a:prstGeom prst="rect">
            <a:avLst/>
          </a:prstGeom>
        </p:spPr>
        <p:txBody>
          <a:bodyPr lIns="0" tIns="0" rIns="0" bIns="0" rtlCol="0" anchor="t">
            <a:spAutoFit/>
          </a:bodyPr>
          <a:lstStyle/>
          <a:p>
            <a:pPr algn="ctr">
              <a:lnSpc>
                <a:spcPts val="4200"/>
              </a:lnSpc>
            </a:pPr>
            <a:r>
              <a:rPr lang="en-US" sz="3000">
                <a:solidFill>
                  <a:srgbClr val="000000"/>
                </a:solidFill>
                <a:latin typeface="Inter"/>
                <a:ea typeface="Inter"/>
                <a:cs typeface="Inter"/>
                <a:sym typeface="Inter"/>
              </a:rPr>
              <a:t>+</a:t>
            </a:r>
          </a:p>
        </p:txBody>
      </p:sp>
      <p:sp>
        <p:nvSpPr>
          <p:cNvPr id="20" name="TextBox 20"/>
          <p:cNvSpPr txBox="1"/>
          <p:nvPr/>
        </p:nvSpPr>
        <p:spPr>
          <a:xfrm>
            <a:off x="765918" y="6954020"/>
            <a:ext cx="15682334" cy="2647950"/>
          </a:xfrm>
          <a:prstGeom prst="rect">
            <a:avLst/>
          </a:prstGeom>
        </p:spPr>
        <p:txBody>
          <a:bodyPr lIns="0" tIns="0" rIns="0" bIns="0" rtlCol="0" anchor="t">
            <a:spAutoFit/>
          </a:bodyPr>
          <a:lstStyle/>
          <a:p>
            <a:pPr algn="just">
              <a:lnSpc>
                <a:spcPts val="4200"/>
              </a:lnSpc>
            </a:pPr>
            <a:r>
              <a:rPr lang="en-US" sz="3000">
                <a:solidFill>
                  <a:srgbClr val="000000"/>
                </a:solidFill>
                <a:latin typeface="Inter"/>
                <a:ea typeface="Inter"/>
                <a:cs typeface="Inter"/>
                <a:sym typeface="Inter"/>
              </a:rPr>
              <a:t>Đặt IPSEC ra ngoài hệ thống, cách làm này gọi là “Bump in the wire" (BITW). Trong cách làm này IPSEC có thể được tích hợp trong router hay firewall và được đặt trong router hoặc firewall, hoặc nó có thể đứng độc lập trong một IPSEC box. Nó có thể được gắn cho một host gateway hoặc một máy đa năng.</a:t>
            </a:r>
          </a:p>
          <a:p>
            <a:pPr algn="just">
              <a:lnSpc>
                <a:spcPts val="4200"/>
              </a:lnSpc>
            </a:pPr>
            <a:endParaRPr lang="en-US" sz="3000">
              <a:solidFill>
                <a:srgbClr val="000000"/>
              </a:solidFill>
              <a:latin typeface="Inter"/>
              <a:ea typeface="Inter"/>
              <a:cs typeface="Inter"/>
              <a:sym typeface="Inter"/>
            </a:endParaRPr>
          </a:p>
        </p:txBody>
      </p:sp>
      <p:sp>
        <p:nvSpPr>
          <p:cNvPr id="21" name="TextBox 21"/>
          <p:cNvSpPr txBox="1"/>
          <p:nvPr/>
        </p:nvSpPr>
        <p:spPr>
          <a:xfrm>
            <a:off x="401863" y="6929735"/>
            <a:ext cx="244673" cy="514350"/>
          </a:xfrm>
          <a:prstGeom prst="rect">
            <a:avLst/>
          </a:prstGeom>
        </p:spPr>
        <p:txBody>
          <a:bodyPr lIns="0" tIns="0" rIns="0" bIns="0" rtlCol="0" anchor="t">
            <a:spAutoFit/>
          </a:bodyPr>
          <a:lstStyle/>
          <a:p>
            <a:pPr algn="ctr">
              <a:lnSpc>
                <a:spcPts val="4200"/>
              </a:lnSpc>
            </a:pPr>
            <a:r>
              <a:rPr lang="en-US" sz="3000">
                <a:solidFill>
                  <a:srgbClr val="000000"/>
                </a:solidFill>
                <a:latin typeface="Inter"/>
                <a:ea typeface="Inter"/>
                <a:cs typeface="Inter"/>
                <a:sym typeface="Inter"/>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6249" y="8780853"/>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559889" y="286385"/>
            <a:ext cx="1456223" cy="2106182"/>
            <a:chOff x="0" y="0"/>
            <a:chExt cx="491726" cy="711200"/>
          </a:xfrm>
        </p:grpSpPr>
        <p:sp>
          <p:nvSpPr>
            <p:cNvPr id="6" name="Freeform 6"/>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7" name="TextBox 7"/>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10800000">
            <a:off x="-581924" y="8306570"/>
            <a:ext cx="1161983" cy="1657788"/>
            <a:chOff x="0" y="0"/>
            <a:chExt cx="498497" cy="711200"/>
          </a:xfrm>
        </p:grpSpPr>
        <p:sp>
          <p:nvSpPr>
            <p:cNvPr id="9" name="Freeform 9"/>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10" name="TextBox 10"/>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10800000">
            <a:off x="17352150" y="-130414"/>
            <a:ext cx="1161983" cy="1657788"/>
            <a:chOff x="0" y="0"/>
            <a:chExt cx="498497" cy="711200"/>
          </a:xfrm>
        </p:grpSpPr>
        <p:sp>
          <p:nvSpPr>
            <p:cNvPr id="12" name="Freeform 12"/>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13" name="TextBox 13"/>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6993791" y="191135"/>
            <a:ext cx="4300419" cy="837565"/>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3. Giao thức AH</a:t>
            </a:r>
          </a:p>
        </p:txBody>
      </p:sp>
      <p:sp>
        <p:nvSpPr>
          <p:cNvPr id="15" name="TextBox 15"/>
          <p:cNvSpPr txBox="1"/>
          <p:nvPr/>
        </p:nvSpPr>
        <p:spPr>
          <a:xfrm>
            <a:off x="0" y="1241624"/>
            <a:ext cx="10566592" cy="514350"/>
          </a:xfrm>
          <a:prstGeom prst="rect">
            <a:avLst/>
          </a:prstGeom>
        </p:spPr>
        <p:txBody>
          <a:bodyPr lIns="0" tIns="0" rIns="0" bIns="0" rtlCol="0" anchor="t">
            <a:spAutoFit/>
          </a:bodyPr>
          <a:lstStyle/>
          <a:p>
            <a:pPr algn="ctr">
              <a:lnSpc>
                <a:spcPts val="4200"/>
              </a:lnSpc>
            </a:pPr>
            <a:r>
              <a:rPr lang="en-US" sz="3000" b="1">
                <a:solidFill>
                  <a:srgbClr val="000000"/>
                </a:solidFill>
                <a:latin typeface="Inter Bold"/>
                <a:ea typeface="Inter Bold"/>
                <a:cs typeface="Inter Bold"/>
                <a:sym typeface="Inter Bold"/>
              </a:rPr>
              <a:t>- Quá trình xử lí của AH đối với các gói tin Outbound:  </a:t>
            </a:r>
          </a:p>
        </p:txBody>
      </p:sp>
      <p:sp>
        <p:nvSpPr>
          <p:cNvPr id="16" name="TextBox 16"/>
          <p:cNvSpPr txBox="1"/>
          <p:nvPr/>
        </p:nvSpPr>
        <p:spPr>
          <a:xfrm>
            <a:off x="580059" y="2633960"/>
            <a:ext cx="17158026" cy="5848350"/>
          </a:xfrm>
          <a:prstGeom prst="rect">
            <a:avLst/>
          </a:prstGeom>
        </p:spPr>
        <p:txBody>
          <a:bodyPr lIns="0" tIns="0" rIns="0" bIns="0" rtlCol="0" anchor="t">
            <a:spAutoFit/>
          </a:bodyPr>
          <a:lstStyle/>
          <a:p>
            <a:pPr marL="647700" lvl="1" indent="-323850" algn="l">
              <a:lnSpc>
                <a:spcPts val="4200"/>
              </a:lnSpc>
              <a:buAutoNum type="arabicPeriod"/>
            </a:pPr>
            <a:r>
              <a:rPr lang="en-US" sz="3000">
                <a:solidFill>
                  <a:srgbClr val="000000"/>
                </a:solidFill>
                <a:latin typeface="Inter"/>
                <a:ea typeface="Inter"/>
                <a:cs typeface="Inter"/>
                <a:sym typeface="Inter"/>
              </a:rPr>
              <a:t>Thêm một khuôn dạng AH vào vị trí thích hợp.</a:t>
            </a:r>
          </a:p>
          <a:p>
            <a:pPr marL="647700" lvl="1" indent="-323850" algn="l">
              <a:lnSpc>
                <a:spcPts val="4200"/>
              </a:lnSpc>
              <a:buAutoNum type="arabicPeriod"/>
            </a:pPr>
            <a:r>
              <a:rPr lang="en-US" sz="3000">
                <a:solidFill>
                  <a:srgbClr val="000000"/>
                </a:solidFill>
                <a:latin typeface="Inter"/>
                <a:ea typeface="Inter"/>
                <a:cs typeface="Inter"/>
                <a:sym typeface="Inter"/>
              </a:rPr>
              <a:t>Thêm vào trường next header.</a:t>
            </a:r>
          </a:p>
          <a:p>
            <a:pPr marL="647700" lvl="1" indent="-323850" algn="l">
              <a:lnSpc>
                <a:spcPts val="4200"/>
              </a:lnSpc>
              <a:buAutoNum type="arabicPeriod"/>
            </a:pPr>
            <a:r>
              <a:rPr lang="en-US" sz="3000">
                <a:solidFill>
                  <a:srgbClr val="000000"/>
                </a:solidFill>
                <a:latin typeface="Inter"/>
                <a:ea typeface="Inter"/>
                <a:cs typeface="Inter"/>
                <a:sym typeface="Inter"/>
              </a:rPr>
              <a:t>Thêm vào trường SPI bằng giá trị SPI của SA được chọn ở trên.</a:t>
            </a:r>
          </a:p>
          <a:p>
            <a:pPr marL="647700" lvl="1" indent="-323850" algn="l">
              <a:lnSpc>
                <a:spcPts val="4200"/>
              </a:lnSpc>
              <a:buAutoNum type="arabicPeriod"/>
            </a:pPr>
            <a:r>
              <a:rPr lang="en-US" sz="3000">
                <a:solidFill>
                  <a:srgbClr val="000000"/>
                </a:solidFill>
                <a:latin typeface="Inter"/>
                <a:ea typeface="Inter"/>
                <a:cs typeface="Inter"/>
                <a:sym typeface="Inter"/>
              </a:rPr>
              <a:t>Tính giá trị sequence number (giá trị max của trường này là 2^32 -1). Nếu giá trị này chưa đạt giá trị max thì chỉ cần tăng sequence number lên một đơn vị. Giá trị mới này được cất vào AH và SAD. </a:t>
            </a:r>
          </a:p>
          <a:p>
            <a:pPr marL="647700" lvl="1" indent="-323850" algn="l">
              <a:lnSpc>
                <a:spcPts val="4200"/>
              </a:lnSpc>
              <a:buAutoNum type="arabicPeriod"/>
            </a:pPr>
            <a:r>
              <a:rPr lang="en-US" sz="3000">
                <a:solidFill>
                  <a:srgbClr val="000000"/>
                </a:solidFill>
                <a:latin typeface="Inter"/>
                <a:ea typeface="Inter"/>
                <a:cs typeface="Inter"/>
                <a:sym typeface="Inter"/>
              </a:rPr>
              <a:t>Đối với chế độ transport, trường next header được chuyển thành AH.</a:t>
            </a:r>
          </a:p>
          <a:p>
            <a:pPr marL="647700" lvl="1" indent="-323850" algn="l">
              <a:lnSpc>
                <a:spcPts val="4200"/>
              </a:lnSpc>
              <a:buAutoNum type="arabicPeriod"/>
            </a:pPr>
            <a:r>
              <a:rPr lang="en-US" sz="3000">
                <a:solidFill>
                  <a:srgbClr val="000000"/>
                </a:solidFill>
                <a:latin typeface="Inter"/>
                <a:ea typeface="Inter"/>
                <a:cs typeface="Inter"/>
                <a:sym typeface="Inter"/>
              </a:rPr>
              <a:t>Thêm trường tiêu đề tunnel nếu cần thiết. Nếu SA sử dụng chế độ tunnel thì một tiêu đề ip bổ sung được tạo ra và thêm vào thông điệp. Địa chỉ nguồn và đích của tiêu đề ip bổ sung này là các đầu cuối của tunnel được xác định bởi SA.</a:t>
            </a:r>
          </a:p>
          <a:p>
            <a:pPr algn="l">
              <a:lnSpc>
                <a:spcPts val="4200"/>
              </a:lnSpc>
            </a:pPr>
            <a:endParaRPr lang="en-US" sz="3000">
              <a:solidFill>
                <a:srgbClr val="000000"/>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6249" y="8780853"/>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559889" y="286385"/>
            <a:ext cx="1456223" cy="2106182"/>
            <a:chOff x="0" y="0"/>
            <a:chExt cx="491726" cy="711200"/>
          </a:xfrm>
        </p:grpSpPr>
        <p:sp>
          <p:nvSpPr>
            <p:cNvPr id="6" name="Freeform 6"/>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7" name="TextBox 7"/>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10800000">
            <a:off x="-581924" y="8306570"/>
            <a:ext cx="1161983" cy="1657788"/>
            <a:chOff x="0" y="0"/>
            <a:chExt cx="498497" cy="711200"/>
          </a:xfrm>
        </p:grpSpPr>
        <p:sp>
          <p:nvSpPr>
            <p:cNvPr id="9" name="Freeform 9"/>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10" name="TextBox 10"/>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10800000">
            <a:off x="17352150" y="-130414"/>
            <a:ext cx="1161983" cy="1657788"/>
            <a:chOff x="0" y="0"/>
            <a:chExt cx="498497" cy="711200"/>
          </a:xfrm>
        </p:grpSpPr>
        <p:sp>
          <p:nvSpPr>
            <p:cNvPr id="12" name="Freeform 12"/>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13" name="TextBox 13"/>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5151084" y="3123776"/>
            <a:ext cx="7985833" cy="6710169"/>
          </a:xfrm>
          <a:custGeom>
            <a:avLst/>
            <a:gdLst/>
            <a:ahLst/>
            <a:cxnLst/>
            <a:rect l="l" t="t" r="r" b="b"/>
            <a:pathLst>
              <a:path w="7985833" h="6710169">
                <a:moveTo>
                  <a:pt x="0" y="0"/>
                </a:moveTo>
                <a:lnTo>
                  <a:pt x="7985832" y="0"/>
                </a:lnTo>
                <a:lnTo>
                  <a:pt x="7985832" y="6710169"/>
                </a:lnTo>
                <a:lnTo>
                  <a:pt x="0" y="6710169"/>
                </a:lnTo>
                <a:lnTo>
                  <a:pt x="0" y="0"/>
                </a:lnTo>
                <a:close/>
              </a:path>
            </a:pathLst>
          </a:custGeom>
          <a:blipFill>
            <a:blip r:embed="rId2"/>
            <a:stretch>
              <a:fillRect l="-4393" r="-4731"/>
            </a:stretch>
          </a:blipFill>
        </p:spPr>
      </p:sp>
      <p:sp>
        <p:nvSpPr>
          <p:cNvPr id="15" name="TextBox 15"/>
          <p:cNvSpPr txBox="1"/>
          <p:nvPr/>
        </p:nvSpPr>
        <p:spPr>
          <a:xfrm>
            <a:off x="6993791" y="191135"/>
            <a:ext cx="4300419" cy="837565"/>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3. Giao thức AH</a:t>
            </a:r>
          </a:p>
        </p:txBody>
      </p:sp>
      <p:sp>
        <p:nvSpPr>
          <p:cNvPr id="16" name="TextBox 16"/>
          <p:cNvSpPr txBox="1"/>
          <p:nvPr/>
        </p:nvSpPr>
        <p:spPr>
          <a:xfrm>
            <a:off x="0" y="1053726"/>
            <a:ext cx="10566592" cy="514350"/>
          </a:xfrm>
          <a:prstGeom prst="rect">
            <a:avLst/>
          </a:prstGeom>
        </p:spPr>
        <p:txBody>
          <a:bodyPr lIns="0" tIns="0" rIns="0" bIns="0" rtlCol="0" anchor="t">
            <a:spAutoFit/>
          </a:bodyPr>
          <a:lstStyle/>
          <a:p>
            <a:pPr algn="ctr">
              <a:lnSpc>
                <a:spcPts val="4200"/>
              </a:lnSpc>
            </a:pPr>
            <a:r>
              <a:rPr lang="en-US" sz="3000" b="1">
                <a:solidFill>
                  <a:srgbClr val="000000"/>
                </a:solidFill>
                <a:latin typeface="Inter Bold"/>
                <a:ea typeface="Inter Bold"/>
                <a:cs typeface="Inter Bold"/>
                <a:sym typeface="Inter Bold"/>
              </a:rPr>
              <a:t>- Quá trình xử lí của AH đối với các gói tin Outbound:  </a:t>
            </a:r>
          </a:p>
        </p:txBody>
      </p:sp>
      <p:sp>
        <p:nvSpPr>
          <p:cNvPr id="17" name="TextBox 17"/>
          <p:cNvSpPr txBox="1"/>
          <p:nvPr/>
        </p:nvSpPr>
        <p:spPr>
          <a:xfrm>
            <a:off x="401863" y="1673040"/>
            <a:ext cx="16679241" cy="1581150"/>
          </a:xfrm>
          <a:prstGeom prst="rect">
            <a:avLst/>
          </a:prstGeom>
        </p:spPr>
        <p:txBody>
          <a:bodyPr lIns="0" tIns="0" rIns="0" bIns="0" rtlCol="0" anchor="t">
            <a:spAutoFit/>
          </a:bodyPr>
          <a:lstStyle/>
          <a:p>
            <a:pPr algn="just">
              <a:lnSpc>
                <a:spcPts val="4200"/>
              </a:lnSpc>
            </a:pPr>
            <a:r>
              <a:rPr lang="en-US" sz="3000">
                <a:solidFill>
                  <a:srgbClr val="000000"/>
                </a:solidFill>
                <a:latin typeface="Inter"/>
                <a:ea typeface="Inter"/>
                <a:cs typeface="Inter"/>
                <a:sym typeface="Inter"/>
              </a:rPr>
              <a:t>7. Tính toán dữ liệu xác thực. Lưu ý rằng toàn bộ thông điệp không được bảo vệ bởi AH, </a:t>
            </a:r>
          </a:p>
          <a:p>
            <a:pPr algn="just">
              <a:lnSpc>
                <a:spcPts val="4200"/>
              </a:lnSpc>
            </a:pPr>
            <a:r>
              <a:rPr lang="en-US" sz="3000">
                <a:solidFill>
                  <a:srgbClr val="000000"/>
                </a:solidFill>
                <a:latin typeface="Inter"/>
                <a:ea typeface="Inter"/>
                <a:cs typeface="Inter"/>
                <a:sym typeface="Inter"/>
              </a:rPr>
              <a:t>     bởi vì ip header chứa 3 loại dữ liệu cơ bản sau: Immutable data, mutable data but  </a:t>
            </a:r>
          </a:p>
          <a:p>
            <a:pPr algn="just">
              <a:lnSpc>
                <a:spcPts val="4200"/>
              </a:lnSpc>
            </a:pPr>
            <a:r>
              <a:rPr lang="en-US" sz="3000">
                <a:solidFill>
                  <a:srgbClr val="000000"/>
                </a:solidFill>
                <a:latin typeface="Inter"/>
                <a:ea typeface="Inter"/>
                <a:cs typeface="Inter"/>
                <a:sym typeface="Inter"/>
              </a:rPr>
              <a:t>     redicable và mutable unpredicable data.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6249" y="8780853"/>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559889" y="286385"/>
            <a:ext cx="1456223" cy="2106182"/>
            <a:chOff x="0" y="0"/>
            <a:chExt cx="491726" cy="711200"/>
          </a:xfrm>
        </p:grpSpPr>
        <p:sp>
          <p:nvSpPr>
            <p:cNvPr id="6" name="Freeform 6"/>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7" name="TextBox 7"/>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10800000">
            <a:off x="-581924" y="8306570"/>
            <a:ext cx="1161983" cy="1657788"/>
            <a:chOff x="0" y="0"/>
            <a:chExt cx="498497" cy="711200"/>
          </a:xfrm>
        </p:grpSpPr>
        <p:sp>
          <p:nvSpPr>
            <p:cNvPr id="9" name="Freeform 9"/>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10" name="TextBox 10"/>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10800000">
            <a:off x="17352150" y="-130414"/>
            <a:ext cx="1161983" cy="1657788"/>
            <a:chOff x="0" y="0"/>
            <a:chExt cx="498497" cy="711200"/>
          </a:xfrm>
        </p:grpSpPr>
        <p:sp>
          <p:nvSpPr>
            <p:cNvPr id="12" name="Freeform 12"/>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13" name="TextBox 13"/>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797392" y="4057194"/>
            <a:ext cx="6980784" cy="5078270"/>
          </a:xfrm>
          <a:custGeom>
            <a:avLst/>
            <a:gdLst/>
            <a:ahLst/>
            <a:cxnLst/>
            <a:rect l="l" t="t" r="r" b="b"/>
            <a:pathLst>
              <a:path w="6980784" h="5078270">
                <a:moveTo>
                  <a:pt x="0" y="0"/>
                </a:moveTo>
                <a:lnTo>
                  <a:pt x="6980784" y="0"/>
                </a:lnTo>
                <a:lnTo>
                  <a:pt x="6980784" y="5078270"/>
                </a:lnTo>
                <a:lnTo>
                  <a:pt x="0" y="5078270"/>
                </a:lnTo>
                <a:lnTo>
                  <a:pt x="0" y="0"/>
                </a:lnTo>
                <a:close/>
              </a:path>
            </a:pathLst>
          </a:custGeom>
          <a:blipFill>
            <a:blip r:embed="rId2"/>
            <a:stretch>
              <a:fillRect l="-6158" r="-10607" b="-6379"/>
            </a:stretch>
          </a:blipFill>
        </p:spPr>
      </p:sp>
      <p:sp>
        <p:nvSpPr>
          <p:cNvPr id="15" name="Freeform 15"/>
          <p:cNvSpPr/>
          <p:nvPr/>
        </p:nvSpPr>
        <p:spPr>
          <a:xfrm>
            <a:off x="10566592" y="3353773"/>
            <a:ext cx="6621728" cy="5781691"/>
          </a:xfrm>
          <a:custGeom>
            <a:avLst/>
            <a:gdLst/>
            <a:ahLst/>
            <a:cxnLst/>
            <a:rect l="l" t="t" r="r" b="b"/>
            <a:pathLst>
              <a:path w="6621728" h="5781691">
                <a:moveTo>
                  <a:pt x="0" y="0"/>
                </a:moveTo>
                <a:lnTo>
                  <a:pt x="6621728" y="0"/>
                </a:lnTo>
                <a:lnTo>
                  <a:pt x="6621728" y="5781691"/>
                </a:lnTo>
                <a:lnTo>
                  <a:pt x="0" y="5781691"/>
                </a:lnTo>
                <a:lnTo>
                  <a:pt x="0" y="0"/>
                </a:lnTo>
                <a:close/>
              </a:path>
            </a:pathLst>
          </a:custGeom>
          <a:blipFill>
            <a:blip r:embed="rId3"/>
            <a:stretch>
              <a:fillRect l="-6564" t="-3341" r="-2552"/>
            </a:stretch>
          </a:blipFill>
        </p:spPr>
      </p:sp>
      <p:sp>
        <p:nvSpPr>
          <p:cNvPr id="17" name="TextBox 17"/>
          <p:cNvSpPr txBox="1"/>
          <p:nvPr/>
        </p:nvSpPr>
        <p:spPr>
          <a:xfrm>
            <a:off x="6993791" y="191135"/>
            <a:ext cx="4300419" cy="837565"/>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3. Giao thức AH</a:t>
            </a:r>
          </a:p>
        </p:txBody>
      </p:sp>
      <p:sp>
        <p:nvSpPr>
          <p:cNvPr id="18" name="TextBox 18"/>
          <p:cNvSpPr txBox="1"/>
          <p:nvPr/>
        </p:nvSpPr>
        <p:spPr>
          <a:xfrm>
            <a:off x="0" y="1053726"/>
            <a:ext cx="10566592" cy="514350"/>
          </a:xfrm>
          <a:prstGeom prst="rect">
            <a:avLst/>
          </a:prstGeom>
        </p:spPr>
        <p:txBody>
          <a:bodyPr lIns="0" tIns="0" rIns="0" bIns="0" rtlCol="0" anchor="t">
            <a:spAutoFit/>
          </a:bodyPr>
          <a:lstStyle/>
          <a:p>
            <a:pPr algn="ctr">
              <a:lnSpc>
                <a:spcPts val="4200"/>
              </a:lnSpc>
            </a:pPr>
            <a:r>
              <a:rPr lang="en-US" sz="3000" b="1">
                <a:solidFill>
                  <a:srgbClr val="000000"/>
                </a:solidFill>
                <a:latin typeface="Inter Bold"/>
                <a:ea typeface="Inter Bold"/>
                <a:cs typeface="Inter Bold"/>
                <a:sym typeface="Inter Bold"/>
              </a:rPr>
              <a:t>- Quá trình xử lí của AH đối với các gói tin Outbound:  </a:t>
            </a:r>
          </a:p>
        </p:txBody>
      </p:sp>
      <p:sp>
        <p:nvSpPr>
          <p:cNvPr id="19" name="TextBox 19"/>
          <p:cNvSpPr txBox="1"/>
          <p:nvPr/>
        </p:nvSpPr>
        <p:spPr>
          <a:xfrm>
            <a:off x="797392" y="1841556"/>
            <a:ext cx="16247481" cy="1047750"/>
          </a:xfrm>
          <a:prstGeom prst="rect">
            <a:avLst/>
          </a:prstGeom>
        </p:spPr>
        <p:txBody>
          <a:bodyPr lIns="0" tIns="0" rIns="0" bIns="0" rtlCol="0" anchor="t">
            <a:spAutoFit/>
          </a:bodyPr>
          <a:lstStyle/>
          <a:p>
            <a:pPr algn="l">
              <a:lnSpc>
                <a:spcPts val="4200"/>
              </a:lnSpc>
            </a:pPr>
            <a:r>
              <a:rPr lang="en-US" sz="3000">
                <a:solidFill>
                  <a:srgbClr val="000000"/>
                </a:solidFill>
                <a:latin typeface="Inter"/>
                <a:ea typeface="Inter"/>
                <a:cs typeface="Inter"/>
                <a:sym typeface="Inter"/>
              </a:rPr>
              <a:t>8. Phân mành thông điệp nếu cần thiết. Nếu việc thêm AH và đặc biệt thêm các tiêu đề </a:t>
            </a:r>
          </a:p>
          <a:p>
            <a:pPr algn="l">
              <a:lnSpc>
                <a:spcPts val="4200"/>
              </a:lnSpc>
            </a:pPr>
            <a:r>
              <a:rPr lang="en-US" sz="3000">
                <a:solidFill>
                  <a:srgbClr val="000000"/>
                </a:solidFill>
                <a:latin typeface="Inter"/>
                <a:ea typeface="Inter"/>
                <a:cs typeface="Inter"/>
                <a:sym typeface="Inter"/>
              </a:rPr>
              <a:t>    trong tunnel mode làm kích thước thông điệp quá lớn thì việc phân mành là cần thiết.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59889" y="286385"/>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0800000">
            <a:off x="17352150" y="-130414"/>
            <a:ext cx="1161983" cy="1657788"/>
            <a:chOff x="0" y="0"/>
            <a:chExt cx="498497" cy="711200"/>
          </a:xfrm>
        </p:grpSpPr>
        <p:sp>
          <p:nvSpPr>
            <p:cNvPr id="6" name="Freeform 6"/>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7" name="TextBox 7"/>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4481589" y="5604633"/>
            <a:ext cx="9324822" cy="4109614"/>
          </a:xfrm>
          <a:custGeom>
            <a:avLst/>
            <a:gdLst/>
            <a:ahLst/>
            <a:cxnLst/>
            <a:rect l="l" t="t" r="r" b="b"/>
            <a:pathLst>
              <a:path w="9324822" h="4109614">
                <a:moveTo>
                  <a:pt x="0" y="0"/>
                </a:moveTo>
                <a:lnTo>
                  <a:pt x="9324822" y="0"/>
                </a:lnTo>
                <a:lnTo>
                  <a:pt x="9324822" y="4109613"/>
                </a:lnTo>
                <a:lnTo>
                  <a:pt x="0" y="4109613"/>
                </a:lnTo>
                <a:lnTo>
                  <a:pt x="0" y="0"/>
                </a:lnTo>
                <a:close/>
              </a:path>
            </a:pathLst>
          </a:custGeom>
          <a:blipFill>
            <a:blip r:embed="rId2"/>
            <a:stretch>
              <a:fillRect l="-1793" r="-3139"/>
            </a:stretch>
          </a:blipFill>
        </p:spPr>
      </p:sp>
      <p:sp>
        <p:nvSpPr>
          <p:cNvPr id="9" name="TextBox 9"/>
          <p:cNvSpPr txBox="1"/>
          <p:nvPr/>
        </p:nvSpPr>
        <p:spPr>
          <a:xfrm>
            <a:off x="6993791" y="191135"/>
            <a:ext cx="4300419" cy="837565"/>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3. Giao thức AH</a:t>
            </a:r>
          </a:p>
        </p:txBody>
      </p:sp>
      <p:sp>
        <p:nvSpPr>
          <p:cNvPr id="10" name="TextBox 10"/>
          <p:cNvSpPr txBox="1"/>
          <p:nvPr/>
        </p:nvSpPr>
        <p:spPr>
          <a:xfrm>
            <a:off x="0" y="1053726"/>
            <a:ext cx="10566592" cy="514350"/>
          </a:xfrm>
          <a:prstGeom prst="rect">
            <a:avLst/>
          </a:prstGeom>
        </p:spPr>
        <p:txBody>
          <a:bodyPr lIns="0" tIns="0" rIns="0" bIns="0" rtlCol="0" anchor="t">
            <a:spAutoFit/>
          </a:bodyPr>
          <a:lstStyle/>
          <a:p>
            <a:pPr algn="ctr">
              <a:lnSpc>
                <a:spcPts val="4200"/>
              </a:lnSpc>
            </a:pPr>
            <a:r>
              <a:rPr lang="en-US" sz="3000" b="1">
                <a:solidFill>
                  <a:srgbClr val="000000"/>
                </a:solidFill>
                <a:latin typeface="Inter Bold"/>
                <a:ea typeface="Inter Bold"/>
                <a:cs typeface="Inter Bold"/>
                <a:sym typeface="Inter Bold"/>
              </a:rPr>
              <a:t>- Quá trình xử lí của AH đối với các gói tin Inbound: </a:t>
            </a:r>
          </a:p>
        </p:txBody>
      </p:sp>
      <p:sp>
        <p:nvSpPr>
          <p:cNvPr id="11" name="TextBox 11"/>
          <p:cNvSpPr txBox="1"/>
          <p:nvPr/>
        </p:nvSpPr>
        <p:spPr>
          <a:xfrm>
            <a:off x="0" y="1804158"/>
            <a:ext cx="16839111" cy="3714750"/>
          </a:xfrm>
          <a:prstGeom prst="rect">
            <a:avLst/>
          </a:prstGeom>
        </p:spPr>
        <p:txBody>
          <a:bodyPr lIns="0" tIns="0" rIns="0" bIns="0" rtlCol="0" anchor="t">
            <a:spAutoFit/>
          </a:bodyPr>
          <a:lstStyle/>
          <a:p>
            <a:pPr marL="647702" lvl="1" indent="-323851" algn="just">
              <a:lnSpc>
                <a:spcPts val="4200"/>
              </a:lnSpc>
              <a:buAutoNum type="arabicPeriod"/>
            </a:pPr>
            <a:r>
              <a:rPr lang="en-US" sz="3000">
                <a:solidFill>
                  <a:srgbClr val="000000"/>
                </a:solidFill>
                <a:latin typeface="Inter"/>
                <a:ea typeface="Inter"/>
                <a:cs typeface="Inter"/>
                <a:sym typeface="Inter"/>
              </a:rPr>
              <a:t>Xác định inbound SA tương ứng trong SAD. </a:t>
            </a:r>
          </a:p>
          <a:p>
            <a:pPr marL="647702" lvl="1" indent="-323851" algn="just">
              <a:lnSpc>
                <a:spcPts val="4200"/>
              </a:lnSpc>
              <a:buAutoNum type="arabicPeriod"/>
            </a:pPr>
            <a:r>
              <a:rPr lang="en-US" sz="3000">
                <a:solidFill>
                  <a:srgbClr val="000000"/>
                </a:solidFill>
                <a:latin typeface="Inter"/>
                <a:ea typeface="Inter"/>
                <a:cs typeface="Inter"/>
                <a:sym typeface="Inter"/>
              </a:rPr>
              <a:t>Nếu chức năng chống phát lại được kích hoạt, phía xuất phát của gói tin AH luôn tăng số đếm chống phát lại. Bên nhận có thể bỏ qua hoặc sử dụng chỉ số này để chống phát lại.</a:t>
            </a:r>
          </a:p>
          <a:p>
            <a:pPr marL="647702" lvl="1" indent="-323851" algn="just">
              <a:lnSpc>
                <a:spcPts val="4200"/>
              </a:lnSpc>
              <a:buAutoNum type="arabicPeriod"/>
            </a:pPr>
            <a:r>
              <a:rPr lang="en-US" sz="3000">
                <a:solidFill>
                  <a:srgbClr val="000000"/>
                </a:solidFill>
                <a:latin typeface="Inter"/>
                <a:ea typeface="Inter"/>
                <a:cs typeface="Inter"/>
                <a:sym typeface="Inter"/>
              </a:rPr>
              <a:t>Đối với mỗi inbound SA, SAD lưu trữ một cửa sổ chống phát lại. Kích thước của cửa số là bội số của 32 bits với giá trị mặc định là 64 bits. </a:t>
            </a:r>
          </a:p>
          <a:p>
            <a:pPr marL="647702" lvl="1" indent="-323851" algn="just">
              <a:lnSpc>
                <a:spcPts val="4200"/>
              </a:lnSpc>
              <a:buAutoNum type="arabicPeriod"/>
            </a:pPr>
            <a:r>
              <a:rPr lang="en-US" sz="3000">
                <a:solidFill>
                  <a:srgbClr val="000000"/>
                </a:solidFill>
                <a:latin typeface="Inter"/>
                <a:ea typeface="Inter"/>
                <a:cs typeface="Inter"/>
                <a:sym typeface="Inter"/>
              </a:rPr>
              <a:t>Một bit mask (hoặc một cấu trúc tương tự) được sử dụng để kiểm soát sequence number của N thông điệp được nhận gần nhất đối với SA này.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59889" y="286385"/>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0800000">
            <a:off x="17352150" y="-130414"/>
            <a:ext cx="1161983" cy="1657788"/>
            <a:chOff x="0" y="0"/>
            <a:chExt cx="498497" cy="711200"/>
          </a:xfrm>
        </p:grpSpPr>
        <p:sp>
          <p:nvSpPr>
            <p:cNvPr id="6" name="Freeform 6"/>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7" name="TextBox 7"/>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6993791" y="191135"/>
            <a:ext cx="4300419" cy="837565"/>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3. Giao thức AH</a:t>
            </a:r>
          </a:p>
        </p:txBody>
      </p:sp>
      <p:sp>
        <p:nvSpPr>
          <p:cNvPr id="9" name="TextBox 9"/>
          <p:cNvSpPr txBox="1"/>
          <p:nvPr/>
        </p:nvSpPr>
        <p:spPr>
          <a:xfrm>
            <a:off x="0" y="1053726"/>
            <a:ext cx="10566592" cy="514350"/>
          </a:xfrm>
          <a:prstGeom prst="rect">
            <a:avLst/>
          </a:prstGeom>
        </p:spPr>
        <p:txBody>
          <a:bodyPr lIns="0" tIns="0" rIns="0" bIns="0" rtlCol="0" anchor="t">
            <a:spAutoFit/>
          </a:bodyPr>
          <a:lstStyle/>
          <a:p>
            <a:pPr algn="ctr">
              <a:lnSpc>
                <a:spcPts val="4200"/>
              </a:lnSpc>
            </a:pPr>
            <a:r>
              <a:rPr lang="en-US" sz="3000" b="1">
                <a:solidFill>
                  <a:srgbClr val="000000"/>
                </a:solidFill>
                <a:latin typeface="Inter Bold"/>
                <a:ea typeface="Inter Bold"/>
                <a:cs typeface="Inter Bold"/>
                <a:sym typeface="Inter Bold"/>
              </a:rPr>
              <a:t>- Quá trình xử lí của AH đối với các gói tin Inbound: </a:t>
            </a:r>
          </a:p>
        </p:txBody>
      </p:sp>
      <p:sp>
        <p:nvSpPr>
          <p:cNvPr id="10" name="TextBox 10"/>
          <p:cNvSpPr txBox="1"/>
          <p:nvPr/>
        </p:nvSpPr>
        <p:spPr>
          <a:xfrm>
            <a:off x="408507" y="1955862"/>
            <a:ext cx="16850793" cy="2114550"/>
          </a:xfrm>
          <a:prstGeom prst="rect">
            <a:avLst/>
          </a:prstGeom>
        </p:spPr>
        <p:txBody>
          <a:bodyPr lIns="0" tIns="0" rIns="0" bIns="0" rtlCol="0" anchor="t">
            <a:spAutoFit/>
          </a:bodyPr>
          <a:lstStyle/>
          <a:p>
            <a:pPr algn="just">
              <a:lnSpc>
                <a:spcPts val="4200"/>
              </a:lnSpc>
            </a:pPr>
            <a:r>
              <a:rPr lang="en-US" sz="3000">
                <a:solidFill>
                  <a:srgbClr val="000000"/>
                </a:solidFill>
                <a:latin typeface="Inter"/>
                <a:ea typeface="Inter"/>
                <a:cs typeface="Inter"/>
                <a:sym typeface="Inter"/>
              </a:rPr>
              <a:t>5. Kiểm tra tính xác thực của dữ liệu. Hàm băm được tính toán tương tự như outbound message. Nếu kết quả tính không trùng với ICV trong thông điệp thì hủy bỏ thông điệp, ngược lại sẽ chuyển sang giai đoạn tiếp theo.</a:t>
            </a:r>
          </a:p>
          <a:p>
            <a:pPr algn="just">
              <a:lnSpc>
                <a:spcPts val="4200"/>
              </a:lnSpc>
            </a:pPr>
            <a:endParaRPr lang="en-US" sz="3000">
              <a:solidFill>
                <a:srgbClr val="000000"/>
              </a:solidFill>
              <a:latin typeface="Inter"/>
              <a:ea typeface="Inter"/>
              <a:cs typeface="Inter"/>
              <a:sym typeface="Inter"/>
            </a:endParaRPr>
          </a:p>
        </p:txBody>
      </p:sp>
      <p:sp>
        <p:nvSpPr>
          <p:cNvPr id="11" name="TextBox 11"/>
          <p:cNvSpPr txBox="1"/>
          <p:nvPr/>
        </p:nvSpPr>
        <p:spPr>
          <a:xfrm>
            <a:off x="408507" y="4013262"/>
            <a:ext cx="16850793" cy="1581150"/>
          </a:xfrm>
          <a:prstGeom prst="rect">
            <a:avLst/>
          </a:prstGeom>
        </p:spPr>
        <p:txBody>
          <a:bodyPr lIns="0" tIns="0" rIns="0" bIns="0" rtlCol="0" anchor="t">
            <a:spAutoFit/>
          </a:bodyPr>
          <a:lstStyle/>
          <a:p>
            <a:pPr algn="just">
              <a:lnSpc>
                <a:spcPts val="4200"/>
              </a:lnSpc>
            </a:pPr>
            <a:r>
              <a:rPr lang="en-US" sz="3000">
                <a:solidFill>
                  <a:srgbClr val="000000"/>
                </a:solidFill>
                <a:latin typeface="Inter"/>
                <a:ea typeface="Inter"/>
                <a:cs typeface="Inter"/>
                <a:sym typeface="Inter"/>
              </a:rPr>
              <a:t>6. Loại bỏ AH và tiếp tục quá trình xử lí IPSEC cho các phần còn lại của tiêu đề IPSEC. Nếu có một nested IPSEC header xuất hiện tại đích đến này. Mỗi header cần phải được xử lí cho đến khi một trong hai điều kiện được thỏa mãn.</a:t>
            </a:r>
          </a:p>
        </p:txBody>
      </p:sp>
      <p:sp>
        <p:nvSpPr>
          <p:cNvPr id="12" name="TextBox 12"/>
          <p:cNvSpPr txBox="1"/>
          <p:nvPr/>
        </p:nvSpPr>
        <p:spPr>
          <a:xfrm>
            <a:off x="408507" y="6218255"/>
            <a:ext cx="16850793" cy="2647950"/>
          </a:xfrm>
          <a:prstGeom prst="rect">
            <a:avLst/>
          </a:prstGeom>
        </p:spPr>
        <p:txBody>
          <a:bodyPr lIns="0" tIns="0" rIns="0" bIns="0" rtlCol="0" anchor="t">
            <a:spAutoFit/>
          </a:bodyPr>
          <a:lstStyle/>
          <a:p>
            <a:pPr algn="just">
              <a:lnSpc>
                <a:spcPts val="4200"/>
              </a:lnSpc>
            </a:pPr>
            <a:r>
              <a:rPr lang="en-US" sz="3000">
                <a:solidFill>
                  <a:srgbClr val="000000"/>
                </a:solidFill>
                <a:latin typeface="Inter"/>
                <a:ea typeface="Inter"/>
                <a:cs typeface="Inter"/>
                <a:sym typeface="Inter"/>
              </a:rPr>
              <a:t>7. Kiểm tra trong SAD để đảm bảo rằng các ipsec policy áp dụng với thông điệp trên thỏa mãn hệ thống các policy yêu cầu. Giai đoạn quan trọng này rất khó minh họa trong trường hợp quá trình xác thực chỉ sử dụng mình AH. Một ví dụ có sức thuyết phục cao hơn khi chúng ta tiếp tục tìm hiểu một loại tiêu đề bảo mật khác, ESP.</a:t>
            </a:r>
          </a:p>
          <a:p>
            <a:pPr algn="just">
              <a:lnSpc>
                <a:spcPts val="4200"/>
              </a:lnSpc>
            </a:pPr>
            <a:endParaRPr lang="en-US" sz="3000">
              <a:solidFill>
                <a:srgbClr val="000000"/>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59889" y="286385"/>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0800000">
            <a:off x="17352150" y="-130414"/>
            <a:ext cx="1161983" cy="1657788"/>
            <a:chOff x="0" y="0"/>
            <a:chExt cx="498497" cy="711200"/>
          </a:xfrm>
        </p:grpSpPr>
        <p:sp>
          <p:nvSpPr>
            <p:cNvPr id="6" name="Freeform 6"/>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7" name="TextBox 7"/>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533563" y="6199840"/>
            <a:ext cx="8214402" cy="3058460"/>
          </a:xfrm>
          <a:custGeom>
            <a:avLst/>
            <a:gdLst/>
            <a:ahLst/>
            <a:cxnLst/>
            <a:rect l="l" t="t" r="r" b="b"/>
            <a:pathLst>
              <a:path w="8214402" h="3058460">
                <a:moveTo>
                  <a:pt x="0" y="0"/>
                </a:moveTo>
                <a:lnTo>
                  <a:pt x="8214401" y="0"/>
                </a:lnTo>
                <a:lnTo>
                  <a:pt x="8214401" y="3058460"/>
                </a:lnTo>
                <a:lnTo>
                  <a:pt x="0" y="3058460"/>
                </a:lnTo>
                <a:lnTo>
                  <a:pt x="0" y="0"/>
                </a:lnTo>
                <a:close/>
              </a:path>
            </a:pathLst>
          </a:custGeom>
          <a:blipFill>
            <a:blip r:embed="rId2"/>
            <a:stretch>
              <a:fillRect l="-4960" r="-5456" b="-17319"/>
            </a:stretch>
          </a:blipFill>
        </p:spPr>
      </p:sp>
      <p:sp>
        <p:nvSpPr>
          <p:cNvPr id="10" name="Freeform 10"/>
          <p:cNvSpPr/>
          <p:nvPr/>
        </p:nvSpPr>
        <p:spPr>
          <a:xfrm>
            <a:off x="9889617" y="5533559"/>
            <a:ext cx="7405866" cy="3735742"/>
          </a:xfrm>
          <a:custGeom>
            <a:avLst/>
            <a:gdLst/>
            <a:ahLst/>
            <a:cxnLst/>
            <a:rect l="l" t="t" r="r" b="b"/>
            <a:pathLst>
              <a:path w="7405866" h="3735742">
                <a:moveTo>
                  <a:pt x="0" y="0"/>
                </a:moveTo>
                <a:lnTo>
                  <a:pt x="7405866" y="0"/>
                </a:lnTo>
                <a:lnTo>
                  <a:pt x="7405866" y="3735742"/>
                </a:lnTo>
                <a:lnTo>
                  <a:pt x="0" y="3735742"/>
                </a:lnTo>
                <a:lnTo>
                  <a:pt x="0" y="0"/>
                </a:lnTo>
                <a:close/>
              </a:path>
            </a:pathLst>
          </a:custGeom>
          <a:blipFill>
            <a:blip r:embed="rId3"/>
            <a:stretch>
              <a:fillRect l="-6845" t="-5576" r="-16829" b="-15268"/>
            </a:stretch>
          </a:blipFill>
        </p:spPr>
      </p:sp>
      <p:sp>
        <p:nvSpPr>
          <p:cNvPr id="11" name="TextBox 11"/>
          <p:cNvSpPr txBox="1"/>
          <p:nvPr/>
        </p:nvSpPr>
        <p:spPr>
          <a:xfrm>
            <a:off x="6993791" y="191135"/>
            <a:ext cx="4300419" cy="837565"/>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3. Giao thức AH</a:t>
            </a:r>
          </a:p>
        </p:txBody>
      </p:sp>
      <p:sp>
        <p:nvSpPr>
          <p:cNvPr id="12" name="TextBox 12"/>
          <p:cNvSpPr txBox="1"/>
          <p:nvPr/>
        </p:nvSpPr>
        <p:spPr>
          <a:xfrm>
            <a:off x="533563" y="1241624"/>
            <a:ext cx="8458037" cy="494431"/>
          </a:xfrm>
          <a:prstGeom prst="rect">
            <a:avLst/>
          </a:prstGeom>
        </p:spPr>
        <p:txBody>
          <a:bodyPr wrap="square" lIns="0" tIns="0" rIns="0" bIns="0" rtlCol="0" anchor="t">
            <a:spAutoFit/>
          </a:bodyPr>
          <a:lstStyle/>
          <a:p>
            <a:pPr algn="ctr">
              <a:lnSpc>
                <a:spcPts val="4200"/>
              </a:lnSpc>
            </a:pP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Một</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số</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điểm</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phức</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tạp</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trong</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giao</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thức</a:t>
            </a:r>
            <a:r>
              <a:rPr lang="en-US" sz="3000" b="1" dirty="0">
                <a:solidFill>
                  <a:srgbClr val="000000"/>
                </a:solidFill>
                <a:latin typeface="Inter Bold"/>
                <a:ea typeface="Inter Bold"/>
                <a:cs typeface="Inter Bold"/>
                <a:sym typeface="Inter Bold"/>
              </a:rPr>
              <a:t> AH:</a:t>
            </a:r>
          </a:p>
        </p:txBody>
      </p:sp>
      <p:sp>
        <p:nvSpPr>
          <p:cNvPr id="13" name="TextBox 13"/>
          <p:cNvSpPr txBox="1"/>
          <p:nvPr/>
        </p:nvSpPr>
        <p:spPr>
          <a:xfrm>
            <a:off x="783449" y="2106817"/>
            <a:ext cx="12809101" cy="514350"/>
          </a:xfrm>
          <a:prstGeom prst="rect">
            <a:avLst/>
          </a:prstGeom>
        </p:spPr>
        <p:txBody>
          <a:bodyPr lIns="0" tIns="0" rIns="0" bIns="0" rtlCol="0" anchor="t">
            <a:spAutoFit/>
          </a:bodyPr>
          <a:lstStyle/>
          <a:p>
            <a:pPr algn="ctr">
              <a:lnSpc>
                <a:spcPts val="4200"/>
              </a:lnSpc>
            </a:pPr>
            <a:r>
              <a:rPr lang="en-US" sz="3000" b="1">
                <a:solidFill>
                  <a:srgbClr val="000000"/>
                </a:solidFill>
                <a:latin typeface="Inter Bold"/>
                <a:ea typeface="Inter Bold"/>
                <a:cs typeface="Inter Bold"/>
                <a:sym typeface="Inter Bold"/>
              </a:rPr>
              <a:t>1. Vấn đề phân mãnh và việc quản lý các gói ICMP trong giao thức AH</a:t>
            </a:r>
          </a:p>
        </p:txBody>
      </p:sp>
      <p:sp>
        <p:nvSpPr>
          <p:cNvPr id="14" name="TextBox 14"/>
          <p:cNvSpPr txBox="1"/>
          <p:nvPr/>
        </p:nvSpPr>
        <p:spPr>
          <a:xfrm>
            <a:off x="939475" y="3057954"/>
            <a:ext cx="7638665" cy="2647950"/>
          </a:xfrm>
          <a:prstGeom prst="rect">
            <a:avLst/>
          </a:prstGeom>
        </p:spPr>
        <p:txBody>
          <a:bodyPr lIns="0" tIns="0" rIns="0" bIns="0" rtlCol="0" anchor="t">
            <a:spAutoFit/>
          </a:bodyPr>
          <a:lstStyle/>
          <a:p>
            <a:pPr algn="just">
              <a:lnSpc>
                <a:spcPts val="4200"/>
              </a:lnSpc>
            </a:pPr>
            <a:r>
              <a:rPr lang="en-US" sz="3000">
                <a:solidFill>
                  <a:srgbClr val="000000"/>
                </a:solidFill>
                <a:latin typeface="Inter"/>
                <a:ea typeface="Inter"/>
                <a:cs typeface="Inter"/>
                <a:sym typeface="Inter"/>
              </a:rPr>
              <a:t>Hai vấn đề sau trong giao thức ip làm cho giao thức AH trở nên phức tạp: Quá trình phân mành và các thông điệp ICMP lỗi. Chúng ta sẽ tìm hiểu vấn đề này thông qua các ví dụ sau:</a:t>
            </a:r>
          </a:p>
        </p:txBody>
      </p:sp>
      <p:sp>
        <p:nvSpPr>
          <p:cNvPr id="15" name="TextBox 15"/>
          <p:cNvSpPr txBox="1"/>
          <p:nvPr/>
        </p:nvSpPr>
        <p:spPr>
          <a:xfrm>
            <a:off x="9620635" y="3057954"/>
            <a:ext cx="7638665" cy="1047750"/>
          </a:xfrm>
          <a:prstGeom prst="rect">
            <a:avLst/>
          </a:prstGeom>
        </p:spPr>
        <p:txBody>
          <a:bodyPr lIns="0" tIns="0" rIns="0" bIns="0" rtlCol="0" anchor="t">
            <a:spAutoFit/>
          </a:bodyPr>
          <a:lstStyle/>
          <a:p>
            <a:pPr algn="just">
              <a:lnSpc>
                <a:spcPts val="4200"/>
              </a:lnSpc>
            </a:pPr>
            <a:r>
              <a:rPr lang="en-US" sz="3000">
                <a:solidFill>
                  <a:srgbClr val="000000"/>
                </a:solidFill>
                <a:latin typeface="Inter"/>
                <a:ea typeface="Inter"/>
                <a:cs typeface="Inter"/>
                <a:sym typeface="Inter"/>
              </a:rPr>
              <a:t>Ta tiếp tục thay đổi mô hình mạng như sau:</a:t>
            </a:r>
          </a:p>
        </p:txBody>
      </p:sp>
      <p:cxnSp>
        <p:nvCxnSpPr>
          <p:cNvPr id="17" name="Straight Connector 16">
            <a:extLst>
              <a:ext uri="{FF2B5EF4-FFF2-40B4-BE49-F238E27FC236}">
                <a16:creationId xmlns:a16="http://schemas.microsoft.com/office/drawing/2014/main" id="{0D2F3125-798F-4901-A184-36159D6C36DF}"/>
              </a:ext>
            </a:extLst>
          </p:cNvPr>
          <p:cNvCxnSpPr/>
          <p:nvPr/>
        </p:nvCxnSpPr>
        <p:spPr>
          <a:xfrm>
            <a:off x="9144000" y="3238500"/>
            <a:ext cx="0" cy="60198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59889" y="286385"/>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0800000">
            <a:off x="17352150" y="-130414"/>
            <a:ext cx="1161983" cy="1657788"/>
            <a:chOff x="0" y="0"/>
            <a:chExt cx="498497" cy="711200"/>
          </a:xfrm>
        </p:grpSpPr>
        <p:sp>
          <p:nvSpPr>
            <p:cNvPr id="6" name="Freeform 6"/>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7" name="TextBox 7"/>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6993791" y="191135"/>
            <a:ext cx="4300419" cy="837565"/>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3. Giao thức AH</a:t>
            </a:r>
          </a:p>
        </p:txBody>
      </p:sp>
      <p:sp>
        <p:nvSpPr>
          <p:cNvPr id="9" name="TextBox 9"/>
          <p:cNvSpPr txBox="1"/>
          <p:nvPr/>
        </p:nvSpPr>
        <p:spPr>
          <a:xfrm>
            <a:off x="340377" y="1053726"/>
            <a:ext cx="8422623" cy="494431"/>
          </a:xfrm>
          <a:prstGeom prst="rect">
            <a:avLst/>
          </a:prstGeom>
        </p:spPr>
        <p:txBody>
          <a:bodyPr wrap="square" lIns="0" tIns="0" rIns="0" bIns="0" rtlCol="0" anchor="t">
            <a:spAutoFit/>
          </a:bodyPr>
          <a:lstStyle/>
          <a:p>
            <a:pPr algn="ctr">
              <a:lnSpc>
                <a:spcPts val="4200"/>
              </a:lnSpc>
            </a:pP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Một</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số</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điểm</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phức</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tạp</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trong</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giao</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thức</a:t>
            </a:r>
            <a:r>
              <a:rPr lang="en-US" sz="3000" b="1" dirty="0">
                <a:solidFill>
                  <a:srgbClr val="000000"/>
                </a:solidFill>
                <a:latin typeface="Inter Bold"/>
                <a:ea typeface="Inter Bold"/>
                <a:cs typeface="Inter Bold"/>
                <a:sym typeface="Inter Bold"/>
              </a:rPr>
              <a:t> AH:</a:t>
            </a:r>
          </a:p>
        </p:txBody>
      </p:sp>
      <p:sp>
        <p:nvSpPr>
          <p:cNvPr id="10" name="TextBox 10"/>
          <p:cNvSpPr txBox="1"/>
          <p:nvPr/>
        </p:nvSpPr>
        <p:spPr>
          <a:xfrm>
            <a:off x="0" y="1820635"/>
            <a:ext cx="17259300" cy="1047750"/>
          </a:xfrm>
          <a:prstGeom prst="rect">
            <a:avLst/>
          </a:prstGeom>
        </p:spPr>
        <p:txBody>
          <a:bodyPr lIns="0" tIns="0" rIns="0" bIns="0" rtlCol="0" anchor="t">
            <a:spAutoFit/>
          </a:bodyPr>
          <a:lstStyle/>
          <a:p>
            <a:pPr algn="ctr">
              <a:lnSpc>
                <a:spcPts val="4200"/>
              </a:lnSpc>
            </a:pPr>
            <a:r>
              <a:rPr lang="en-US" sz="3000" b="1">
                <a:solidFill>
                  <a:srgbClr val="000000"/>
                </a:solidFill>
                <a:latin typeface="Inter Bold"/>
                <a:ea typeface="Inter Bold"/>
                <a:cs typeface="Inter Bold"/>
                <a:sym typeface="Inter Bold"/>
              </a:rPr>
              <a:t>2. Mối quan hệ giữa NAT Và IPSec: </a:t>
            </a:r>
            <a:r>
              <a:rPr lang="en-US" sz="3000">
                <a:solidFill>
                  <a:srgbClr val="000000"/>
                </a:solidFill>
                <a:latin typeface="Inter"/>
                <a:ea typeface="Inter"/>
                <a:cs typeface="Inter"/>
                <a:sym typeface="Inter"/>
              </a:rPr>
              <a:t>Mặc dù NAT và IPSec có chức năng khác nhau, nhưng </a:t>
            </a:r>
          </a:p>
          <a:p>
            <a:pPr algn="l">
              <a:lnSpc>
                <a:spcPts val="4200"/>
              </a:lnSpc>
            </a:pPr>
            <a:r>
              <a:rPr lang="en-US" sz="3000">
                <a:solidFill>
                  <a:srgbClr val="000000"/>
                </a:solidFill>
                <a:latin typeface="Inter"/>
                <a:ea typeface="Inter"/>
                <a:cs typeface="Inter"/>
                <a:sym typeface="Inter"/>
              </a:rPr>
              <a:t>         chúng thường được sử dụng cùng nhau trong các mạng hiện đại. Dưới đây là một số lý do:</a:t>
            </a:r>
          </a:p>
        </p:txBody>
      </p:sp>
      <p:sp>
        <p:nvSpPr>
          <p:cNvPr id="11" name="TextBox 11"/>
          <p:cNvSpPr txBox="1"/>
          <p:nvPr/>
        </p:nvSpPr>
        <p:spPr>
          <a:xfrm>
            <a:off x="562434" y="3658960"/>
            <a:ext cx="16696866" cy="5314950"/>
          </a:xfrm>
          <a:prstGeom prst="rect">
            <a:avLst/>
          </a:prstGeom>
        </p:spPr>
        <p:txBody>
          <a:bodyPr lIns="0" tIns="0" rIns="0" bIns="0" rtlCol="0" anchor="t">
            <a:spAutoFit/>
          </a:bodyPr>
          <a:lstStyle/>
          <a:p>
            <a:pPr marL="647702" lvl="1" indent="-323851" algn="just">
              <a:lnSpc>
                <a:spcPts val="4200"/>
              </a:lnSpc>
              <a:buFont typeface="Arial"/>
              <a:buChar char="•"/>
            </a:pPr>
            <a:r>
              <a:rPr lang="en-US" sz="3000">
                <a:solidFill>
                  <a:srgbClr val="000000"/>
                </a:solidFill>
                <a:latin typeface="Inter"/>
                <a:ea typeface="Inter"/>
                <a:cs typeface="Inter"/>
                <a:sym typeface="Inter"/>
              </a:rPr>
              <a:t>NAT giúp bảo vệ mạng nội bộ: Bằng cách ẩn các địa chỉ IP nội bộ, NAT giúp ngăn chặn các cuộc tấn công trực tiếp vào các máy chủ bên trong mạng.</a:t>
            </a:r>
          </a:p>
          <a:p>
            <a:pPr algn="just">
              <a:lnSpc>
                <a:spcPts val="4200"/>
              </a:lnSpc>
            </a:pPr>
            <a:endParaRPr lang="en-US" sz="3000">
              <a:solidFill>
                <a:srgbClr val="000000"/>
              </a:solidFill>
              <a:latin typeface="Inter"/>
              <a:ea typeface="Inter"/>
              <a:cs typeface="Inter"/>
              <a:sym typeface="Inter"/>
            </a:endParaRPr>
          </a:p>
          <a:p>
            <a:pPr marL="647702" lvl="1" indent="-323851" algn="just">
              <a:lnSpc>
                <a:spcPts val="4200"/>
              </a:lnSpc>
              <a:buFont typeface="Arial"/>
              <a:buChar char="•"/>
            </a:pPr>
            <a:r>
              <a:rPr lang="en-US" sz="3000">
                <a:solidFill>
                  <a:srgbClr val="000000"/>
                </a:solidFill>
                <a:latin typeface="Inter"/>
                <a:ea typeface="Inter"/>
                <a:cs typeface="Inter"/>
                <a:sym typeface="Inter"/>
              </a:rPr>
              <a:t>IPSec bảo vệ lưu lượng mạng: IPSec cung cấp một lớp bảo mật bổ sung cho các gói tin đi qua NAT, đảm bảo rằng dữ liệu được truyền đi một cách an toàn và đáng tin cậy.</a:t>
            </a:r>
          </a:p>
          <a:p>
            <a:pPr algn="just">
              <a:lnSpc>
                <a:spcPts val="4200"/>
              </a:lnSpc>
            </a:pPr>
            <a:endParaRPr lang="en-US" sz="3000">
              <a:solidFill>
                <a:srgbClr val="000000"/>
              </a:solidFill>
              <a:latin typeface="Inter"/>
              <a:ea typeface="Inter"/>
              <a:cs typeface="Inter"/>
              <a:sym typeface="Inter"/>
            </a:endParaRPr>
          </a:p>
          <a:p>
            <a:pPr marL="647702" lvl="1" indent="-323851" algn="just">
              <a:lnSpc>
                <a:spcPts val="4200"/>
              </a:lnSpc>
              <a:buFont typeface="Arial"/>
              <a:buChar char="•"/>
            </a:pPr>
            <a:r>
              <a:rPr lang="en-US" sz="3000">
                <a:solidFill>
                  <a:srgbClr val="000000"/>
                </a:solidFill>
                <a:latin typeface="Inter"/>
                <a:ea typeface="Inter"/>
                <a:cs typeface="Inter"/>
                <a:sym typeface="Inter"/>
              </a:rPr>
              <a:t>NAT-T: Để giải quyết vấn đề tương thích giữa NAT và IPSec, một giao thức mở rộng gọi là NAT-T (NAT Traversal) đã được phát triển. NAT-T cho phép các gói tin IPSec đi qua các thiết bị NAT mà không bị chặn.</a:t>
            </a:r>
          </a:p>
          <a:p>
            <a:pPr algn="just">
              <a:lnSpc>
                <a:spcPts val="4200"/>
              </a:lnSpc>
            </a:pPr>
            <a:endParaRPr lang="en-US" sz="3000">
              <a:solidFill>
                <a:srgbClr val="000000"/>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6249" y="8780853"/>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0800000">
            <a:off x="-581924" y="8306570"/>
            <a:ext cx="1161983" cy="1657788"/>
            <a:chOff x="0" y="0"/>
            <a:chExt cx="498497" cy="711200"/>
          </a:xfrm>
        </p:grpSpPr>
        <p:sp>
          <p:nvSpPr>
            <p:cNvPr id="6" name="Freeform 6"/>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7" name="TextBox 7"/>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1109789" y="2059717"/>
            <a:ext cx="6167566" cy="6167566"/>
          </a:xfrm>
          <a:custGeom>
            <a:avLst/>
            <a:gdLst/>
            <a:ahLst/>
            <a:cxnLst/>
            <a:rect l="l" t="t" r="r" b="b"/>
            <a:pathLst>
              <a:path w="6167566" h="6167566">
                <a:moveTo>
                  <a:pt x="0" y="0"/>
                </a:moveTo>
                <a:lnTo>
                  <a:pt x="6167566" y="0"/>
                </a:lnTo>
                <a:lnTo>
                  <a:pt x="6167566" y="6167566"/>
                </a:lnTo>
                <a:lnTo>
                  <a:pt x="0" y="6167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401863" y="344114"/>
            <a:ext cx="1661991" cy="1715603"/>
          </a:xfrm>
          <a:custGeom>
            <a:avLst/>
            <a:gdLst/>
            <a:ahLst/>
            <a:cxnLst/>
            <a:rect l="l" t="t" r="r" b="b"/>
            <a:pathLst>
              <a:path w="1661991" h="1715603">
                <a:moveTo>
                  <a:pt x="0" y="0"/>
                </a:moveTo>
                <a:lnTo>
                  <a:pt x="1661990" y="0"/>
                </a:lnTo>
                <a:lnTo>
                  <a:pt x="1661990" y="1715603"/>
                </a:lnTo>
                <a:lnTo>
                  <a:pt x="0" y="1715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2217995" y="992917"/>
            <a:ext cx="10886838" cy="1066800"/>
          </a:xfrm>
          <a:prstGeom prst="rect">
            <a:avLst/>
          </a:prstGeom>
        </p:spPr>
        <p:txBody>
          <a:bodyPr lIns="0" tIns="0" rIns="0" bIns="0" rtlCol="0" anchor="t">
            <a:spAutoFit/>
          </a:bodyPr>
          <a:lstStyle/>
          <a:p>
            <a:pPr algn="l">
              <a:lnSpc>
                <a:spcPts val="8250"/>
              </a:lnSpc>
            </a:pPr>
            <a:r>
              <a:rPr lang="en-US" sz="7500">
                <a:solidFill>
                  <a:srgbClr val="0E244D"/>
                </a:solidFill>
                <a:latin typeface="Calistoga"/>
                <a:ea typeface="Calistoga"/>
                <a:cs typeface="Calistoga"/>
                <a:sym typeface="Calistoga"/>
              </a:rPr>
              <a:t>Thành viên nhóm 7:</a:t>
            </a:r>
          </a:p>
        </p:txBody>
      </p:sp>
      <p:sp>
        <p:nvSpPr>
          <p:cNvPr id="11" name="TextBox 11"/>
          <p:cNvSpPr txBox="1"/>
          <p:nvPr/>
        </p:nvSpPr>
        <p:spPr>
          <a:xfrm>
            <a:off x="1232857" y="2697389"/>
            <a:ext cx="8943051" cy="6860532"/>
          </a:xfrm>
          <a:prstGeom prst="rect">
            <a:avLst/>
          </a:prstGeom>
        </p:spPr>
        <p:txBody>
          <a:bodyPr wrap="square" lIns="0" tIns="0" rIns="0" bIns="0" rtlCol="0" anchor="t">
            <a:spAutoFit/>
          </a:bodyPr>
          <a:lstStyle/>
          <a:p>
            <a:pPr marL="1187448" lvl="1" indent="-593724" algn="l">
              <a:lnSpc>
                <a:spcPts val="7699"/>
              </a:lnSpc>
              <a:buAutoNum type="arabicPeriod"/>
            </a:pPr>
            <a:r>
              <a:rPr lang="en-US" sz="5499" dirty="0" err="1">
                <a:solidFill>
                  <a:srgbClr val="0E244D"/>
                </a:solidFill>
                <a:latin typeface="Calistoga"/>
                <a:ea typeface="Calistoga"/>
                <a:cs typeface="Calistoga"/>
                <a:sym typeface="Calistoga"/>
              </a:rPr>
              <a:t>Hô</a:t>
            </a:r>
            <a:r>
              <a:rPr lang="en-US" sz="5499" dirty="0">
                <a:solidFill>
                  <a:srgbClr val="0E244D"/>
                </a:solidFill>
                <a:latin typeface="Calistoga"/>
                <a:ea typeface="Calistoga"/>
                <a:cs typeface="Calistoga"/>
                <a:sym typeface="Calistoga"/>
              </a:rPr>
              <a:t>̀ </a:t>
            </a:r>
            <a:r>
              <a:rPr lang="en-US" sz="5499" dirty="0" err="1">
                <a:solidFill>
                  <a:srgbClr val="0E244D"/>
                </a:solidFill>
                <a:latin typeface="Calistoga"/>
                <a:ea typeface="Calistoga"/>
                <a:cs typeface="Calistoga"/>
                <a:sym typeface="Calistoga"/>
              </a:rPr>
              <a:t>Văn</a:t>
            </a:r>
            <a:r>
              <a:rPr lang="en-US" sz="5499" dirty="0">
                <a:solidFill>
                  <a:srgbClr val="0E244D"/>
                </a:solidFill>
                <a:latin typeface="Calistoga"/>
                <a:ea typeface="Calistoga"/>
                <a:cs typeface="Calistoga"/>
                <a:sym typeface="Calistoga"/>
              </a:rPr>
              <a:t> </a:t>
            </a:r>
            <a:r>
              <a:rPr lang="en-US" sz="5499" dirty="0" err="1">
                <a:solidFill>
                  <a:srgbClr val="0E244D"/>
                </a:solidFill>
                <a:latin typeface="Calistoga"/>
                <a:ea typeface="Calistoga"/>
                <a:cs typeface="Calistoga"/>
                <a:sym typeface="Calistoga"/>
              </a:rPr>
              <a:t>Diễn</a:t>
            </a:r>
            <a:endParaRPr lang="en-US" sz="5499" dirty="0">
              <a:solidFill>
                <a:srgbClr val="0E244D"/>
              </a:solidFill>
              <a:latin typeface="Calistoga"/>
              <a:ea typeface="Calistoga"/>
              <a:cs typeface="Calistoga"/>
              <a:sym typeface="Calistoga"/>
            </a:endParaRPr>
          </a:p>
          <a:p>
            <a:pPr marL="1187448" lvl="1" indent="-593724" algn="l">
              <a:lnSpc>
                <a:spcPts val="7699"/>
              </a:lnSpc>
              <a:buAutoNum type="arabicPeriod"/>
            </a:pPr>
            <a:r>
              <a:rPr lang="en-US" sz="5499" dirty="0" err="1">
                <a:solidFill>
                  <a:srgbClr val="0E244D"/>
                </a:solidFill>
                <a:latin typeface="Calistoga"/>
                <a:ea typeface="Calistoga"/>
                <a:cs typeface="Calistoga"/>
                <a:sym typeface="Calistoga"/>
              </a:rPr>
              <a:t>Lương</a:t>
            </a:r>
            <a:r>
              <a:rPr lang="en-US" sz="5499" dirty="0">
                <a:solidFill>
                  <a:srgbClr val="0E244D"/>
                </a:solidFill>
                <a:latin typeface="Calistoga"/>
                <a:ea typeface="Calistoga"/>
                <a:cs typeface="Calistoga"/>
                <a:sym typeface="Calistoga"/>
              </a:rPr>
              <a:t> Thanh </a:t>
            </a:r>
            <a:r>
              <a:rPr lang="en-US" sz="5499" dirty="0" err="1">
                <a:solidFill>
                  <a:srgbClr val="0E244D"/>
                </a:solidFill>
                <a:latin typeface="Calistoga"/>
                <a:ea typeface="Calistoga"/>
                <a:cs typeface="Calistoga"/>
                <a:sym typeface="Calistoga"/>
              </a:rPr>
              <a:t>Ngọc</a:t>
            </a:r>
            <a:r>
              <a:rPr lang="en-US" sz="5499" dirty="0">
                <a:solidFill>
                  <a:srgbClr val="0E244D"/>
                </a:solidFill>
                <a:latin typeface="Calistoga"/>
                <a:ea typeface="Calistoga"/>
                <a:cs typeface="Calistoga"/>
                <a:sym typeface="Calistoga"/>
              </a:rPr>
              <a:t> </a:t>
            </a:r>
            <a:r>
              <a:rPr lang="en-US" sz="5499" dirty="0" err="1">
                <a:solidFill>
                  <a:srgbClr val="0E244D"/>
                </a:solidFill>
                <a:latin typeface="Calistoga"/>
                <a:ea typeface="Calistoga"/>
                <a:cs typeface="Calistoga"/>
                <a:sym typeface="Calistoga"/>
              </a:rPr>
              <a:t>Như</a:t>
            </a:r>
            <a:endParaRPr lang="en-US" sz="5499" dirty="0">
              <a:solidFill>
                <a:srgbClr val="0E244D"/>
              </a:solidFill>
              <a:latin typeface="Calistoga"/>
              <a:ea typeface="Calistoga"/>
              <a:cs typeface="Calistoga"/>
              <a:sym typeface="Calistoga"/>
            </a:endParaRPr>
          </a:p>
          <a:p>
            <a:pPr marL="1187448" lvl="1" indent="-593724" algn="l">
              <a:lnSpc>
                <a:spcPts val="7699"/>
              </a:lnSpc>
              <a:buAutoNum type="arabicPeriod"/>
            </a:pPr>
            <a:r>
              <a:rPr lang="en-US" sz="5499" dirty="0" err="1">
                <a:solidFill>
                  <a:srgbClr val="0E244D"/>
                </a:solidFill>
                <a:latin typeface="Calistoga"/>
                <a:ea typeface="Calistoga"/>
                <a:cs typeface="Calistoga"/>
                <a:sym typeface="Calistoga"/>
              </a:rPr>
              <a:t>Nguyễn</a:t>
            </a:r>
            <a:r>
              <a:rPr lang="en-US" sz="5499" dirty="0">
                <a:solidFill>
                  <a:srgbClr val="0E244D"/>
                </a:solidFill>
                <a:latin typeface="Calistoga"/>
                <a:ea typeface="Calistoga"/>
                <a:cs typeface="Calistoga"/>
                <a:sym typeface="Calistoga"/>
              </a:rPr>
              <a:t> </a:t>
            </a:r>
            <a:r>
              <a:rPr lang="en-US" sz="5499" dirty="0" err="1">
                <a:solidFill>
                  <a:srgbClr val="0E244D"/>
                </a:solidFill>
                <a:latin typeface="Calistoga"/>
                <a:ea typeface="Calistoga"/>
                <a:cs typeface="Calistoga"/>
                <a:sym typeface="Calistoga"/>
              </a:rPr>
              <a:t>Văn</a:t>
            </a:r>
            <a:r>
              <a:rPr lang="en-US" sz="5499" dirty="0">
                <a:solidFill>
                  <a:srgbClr val="0E244D"/>
                </a:solidFill>
                <a:latin typeface="Calistoga"/>
                <a:ea typeface="Calistoga"/>
                <a:cs typeface="Calistoga"/>
                <a:sym typeface="Calistoga"/>
              </a:rPr>
              <a:t> </a:t>
            </a:r>
            <a:r>
              <a:rPr lang="en-US" sz="5499" dirty="0" err="1">
                <a:solidFill>
                  <a:srgbClr val="0E244D"/>
                </a:solidFill>
                <a:latin typeface="Calistoga"/>
                <a:ea typeface="Calistoga"/>
                <a:cs typeface="Calistoga"/>
                <a:sym typeface="Calistoga"/>
              </a:rPr>
              <a:t>Phong</a:t>
            </a:r>
            <a:endParaRPr lang="en-US" sz="5499" dirty="0">
              <a:solidFill>
                <a:srgbClr val="0E244D"/>
              </a:solidFill>
              <a:latin typeface="Calistoga"/>
              <a:ea typeface="Calistoga"/>
              <a:cs typeface="Calistoga"/>
              <a:sym typeface="Calistoga"/>
            </a:endParaRPr>
          </a:p>
          <a:p>
            <a:pPr marL="1187448" lvl="1" indent="-593724" algn="l">
              <a:lnSpc>
                <a:spcPts val="7699"/>
              </a:lnSpc>
              <a:buAutoNum type="arabicPeriod"/>
            </a:pPr>
            <a:r>
              <a:rPr lang="en-US" sz="5499" dirty="0" err="1">
                <a:solidFill>
                  <a:srgbClr val="0E244D"/>
                </a:solidFill>
                <a:latin typeface="Calistoga"/>
                <a:ea typeface="Calistoga"/>
                <a:cs typeface="Calistoga"/>
                <a:sym typeface="Calistoga"/>
              </a:rPr>
              <a:t>Nguyễn</a:t>
            </a:r>
            <a:r>
              <a:rPr lang="en-US" sz="5499" dirty="0">
                <a:solidFill>
                  <a:srgbClr val="0E244D"/>
                </a:solidFill>
                <a:latin typeface="Calistoga"/>
                <a:ea typeface="Calistoga"/>
                <a:cs typeface="Calistoga"/>
                <a:sym typeface="Calistoga"/>
              </a:rPr>
              <a:t> </a:t>
            </a:r>
            <a:r>
              <a:rPr lang="en-US" sz="5499" dirty="0" err="1">
                <a:solidFill>
                  <a:srgbClr val="0E244D"/>
                </a:solidFill>
                <a:latin typeface="Calistoga"/>
                <a:ea typeface="Calistoga"/>
                <a:cs typeface="Calistoga"/>
                <a:sym typeface="Calistoga"/>
              </a:rPr>
              <a:t>Văn</a:t>
            </a:r>
            <a:r>
              <a:rPr lang="en-US" sz="5499" dirty="0">
                <a:solidFill>
                  <a:srgbClr val="0E244D"/>
                </a:solidFill>
                <a:latin typeface="Calistoga"/>
                <a:ea typeface="Calistoga"/>
                <a:cs typeface="Calistoga"/>
                <a:sym typeface="Calistoga"/>
              </a:rPr>
              <a:t> </a:t>
            </a:r>
            <a:r>
              <a:rPr lang="en-US" sz="5499" dirty="0" err="1">
                <a:solidFill>
                  <a:srgbClr val="0E244D"/>
                </a:solidFill>
                <a:latin typeface="Calistoga"/>
                <a:ea typeface="Calistoga"/>
                <a:cs typeface="Calistoga"/>
                <a:sym typeface="Calistoga"/>
              </a:rPr>
              <a:t>Tiến</a:t>
            </a:r>
            <a:r>
              <a:rPr lang="en-US" sz="5499" dirty="0">
                <a:solidFill>
                  <a:srgbClr val="0E244D"/>
                </a:solidFill>
                <a:latin typeface="Calistoga"/>
                <a:ea typeface="Calistoga"/>
                <a:cs typeface="Calistoga"/>
                <a:sym typeface="Calistoga"/>
              </a:rPr>
              <a:t> </a:t>
            </a:r>
            <a:r>
              <a:rPr lang="en-US" sz="5499" dirty="0" err="1">
                <a:solidFill>
                  <a:srgbClr val="0E244D"/>
                </a:solidFill>
                <a:latin typeface="Calistoga"/>
                <a:ea typeface="Calistoga"/>
                <a:cs typeface="Calistoga"/>
                <a:sym typeface="Calistoga"/>
              </a:rPr>
              <a:t>Đạt</a:t>
            </a:r>
            <a:endParaRPr lang="en-US" sz="5499" dirty="0">
              <a:solidFill>
                <a:srgbClr val="0E244D"/>
              </a:solidFill>
              <a:latin typeface="Calistoga"/>
              <a:ea typeface="Calistoga"/>
              <a:cs typeface="Calistoga"/>
              <a:sym typeface="Calistoga"/>
            </a:endParaRPr>
          </a:p>
          <a:p>
            <a:pPr marL="1187448" lvl="1" indent="-593724" algn="l">
              <a:lnSpc>
                <a:spcPts val="7699"/>
              </a:lnSpc>
              <a:buAutoNum type="arabicPeriod"/>
            </a:pPr>
            <a:r>
              <a:rPr lang="en-US" sz="5499" dirty="0" err="1">
                <a:solidFill>
                  <a:srgbClr val="0E244D"/>
                </a:solidFill>
                <a:latin typeface="Calistoga"/>
                <a:ea typeface="Calistoga"/>
                <a:cs typeface="Calistoga"/>
                <a:sym typeface="Calistoga"/>
              </a:rPr>
              <a:t>Bùi</a:t>
            </a:r>
            <a:r>
              <a:rPr lang="en-US" sz="5499" dirty="0">
                <a:solidFill>
                  <a:srgbClr val="0E244D"/>
                </a:solidFill>
                <a:latin typeface="Calistoga"/>
                <a:ea typeface="Calistoga"/>
                <a:cs typeface="Calistoga"/>
                <a:sym typeface="Calistoga"/>
              </a:rPr>
              <a:t> </a:t>
            </a:r>
            <a:r>
              <a:rPr lang="en-US" sz="5499" dirty="0" err="1">
                <a:solidFill>
                  <a:srgbClr val="0E244D"/>
                </a:solidFill>
                <a:latin typeface="Calistoga"/>
                <a:ea typeface="Calistoga"/>
                <a:cs typeface="Calistoga"/>
                <a:sym typeface="Calistoga"/>
              </a:rPr>
              <a:t>Khắc</a:t>
            </a:r>
            <a:r>
              <a:rPr lang="en-US" sz="5499" dirty="0">
                <a:solidFill>
                  <a:srgbClr val="0E244D"/>
                </a:solidFill>
                <a:latin typeface="Calistoga"/>
                <a:ea typeface="Calistoga"/>
                <a:cs typeface="Calistoga"/>
                <a:sym typeface="Calistoga"/>
              </a:rPr>
              <a:t> </a:t>
            </a:r>
            <a:r>
              <a:rPr lang="en-US" sz="5499" dirty="0" err="1">
                <a:solidFill>
                  <a:srgbClr val="0E244D"/>
                </a:solidFill>
                <a:latin typeface="Calistoga"/>
                <a:ea typeface="Calistoga"/>
                <a:cs typeface="Calistoga"/>
                <a:sym typeface="Calistoga"/>
              </a:rPr>
              <a:t>Hiếu</a:t>
            </a:r>
            <a:endParaRPr lang="en-US" sz="5499" dirty="0">
              <a:solidFill>
                <a:srgbClr val="0E244D"/>
              </a:solidFill>
              <a:latin typeface="Calistoga"/>
              <a:ea typeface="Calistoga"/>
              <a:cs typeface="Calistoga"/>
              <a:sym typeface="Calistoga"/>
            </a:endParaRPr>
          </a:p>
          <a:p>
            <a:pPr marL="1187448" lvl="1" indent="-593724" algn="l">
              <a:lnSpc>
                <a:spcPts val="7699"/>
              </a:lnSpc>
              <a:buAutoNum type="arabicPeriod"/>
            </a:pPr>
            <a:r>
              <a:rPr lang="en-US" sz="5499" dirty="0" err="1">
                <a:solidFill>
                  <a:srgbClr val="0E244D"/>
                </a:solidFill>
                <a:latin typeface="Calistoga"/>
                <a:ea typeface="Calistoga"/>
                <a:cs typeface="Calistoga"/>
                <a:sym typeface="Calistoga"/>
              </a:rPr>
              <a:t>Nguyễn</a:t>
            </a:r>
            <a:r>
              <a:rPr lang="en-US" sz="5499" dirty="0">
                <a:solidFill>
                  <a:srgbClr val="0E244D"/>
                </a:solidFill>
                <a:latin typeface="Calistoga"/>
                <a:ea typeface="Calistoga"/>
                <a:cs typeface="Calistoga"/>
                <a:sym typeface="Calistoga"/>
              </a:rPr>
              <a:t> </a:t>
            </a:r>
            <a:r>
              <a:rPr lang="en-US" sz="5499" dirty="0" err="1">
                <a:solidFill>
                  <a:srgbClr val="0E244D"/>
                </a:solidFill>
                <a:latin typeface="Calistoga"/>
                <a:ea typeface="Calistoga"/>
                <a:cs typeface="Calistoga"/>
                <a:sym typeface="Calistoga"/>
              </a:rPr>
              <a:t>Công</a:t>
            </a:r>
            <a:r>
              <a:rPr lang="en-US" sz="5499" dirty="0">
                <a:solidFill>
                  <a:srgbClr val="0E244D"/>
                </a:solidFill>
                <a:latin typeface="Calistoga"/>
                <a:ea typeface="Calistoga"/>
                <a:cs typeface="Calistoga"/>
                <a:sym typeface="Calistoga"/>
              </a:rPr>
              <a:t> </a:t>
            </a:r>
            <a:r>
              <a:rPr lang="en-US" sz="5499" dirty="0" err="1">
                <a:solidFill>
                  <a:srgbClr val="0E244D"/>
                </a:solidFill>
                <a:latin typeface="Calistoga"/>
                <a:ea typeface="Calistoga"/>
                <a:cs typeface="Calistoga"/>
                <a:sym typeface="Calistoga"/>
              </a:rPr>
              <a:t>Nhân</a:t>
            </a:r>
            <a:endParaRPr lang="en-US" sz="5499" dirty="0">
              <a:solidFill>
                <a:srgbClr val="0E244D"/>
              </a:solidFill>
              <a:latin typeface="Calistoga"/>
              <a:ea typeface="Calistoga"/>
              <a:cs typeface="Calistoga"/>
              <a:sym typeface="Calistoga"/>
            </a:endParaRPr>
          </a:p>
          <a:p>
            <a:pPr marL="1187448" lvl="1" indent="-593724" algn="l">
              <a:lnSpc>
                <a:spcPts val="7699"/>
              </a:lnSpc>
              <a:buAutoNum type="arabicPeriod"/>
            </a:pPr>
            <a:r>
              <a:rPr lang="en-US" sz="5499" dirty="0" err="1">
                <a:solidFill>
                  <a:srgbClr val="0E244D"/>
                </a:solidFill>
                <a:latin typeface="Calistoga"/>
                <a:ea typeface="Calistoga"/>
                <a:cs typeface="Calistoga"/>
                <a:sym typeface="Calistoga"/>
              </a:rPr>
              <a:t>Ngô</a:t>
            </a:r>
            <a:r>
              <a:rPr lang="en-US" sz="5499" dirty="0">
                <a:solidFill>
                  <a:srgbClr val="0E244D"/>
                </a:solidFill>
                <a:latin typeface="Calistoga"/>
                <a:ea typeface="Calistoga"/>
                <a:cs typeface="Calistoga"/>
                <a:sym typeface="Calistoga"/>
              </a:rPr>
              <a:t> </a:t>
            </a:r>
            <a:r>
              <a:rPr lang="en-US" sz="5499" dirty="0" err="1">
                <a:solidFill>
                  <a:srgbClr val="0E244D"/>
                </a:solidFill>
                <a:latin typeface="Calistoga"/>
                <a:ea typeface="Calistoga"/>
                <a:cs typeface="Calistoga"/>
                <a:sym typeface="Calistoga"/>
              </a:rPr>
              <a:t>Trần</a:t>
            </a:r>
            <a:r>
              <a:rPr lang="en-US" sz="5499" dirty="0">
                <a:solidFill>
                  <a:srgbClr val="0E244D"/>
                </a:solidFill>
                <a:latin typeface="Calistoga"/>
                <a:ea typeface="Calistoga"/>
                <a:cs typeface="Calistoga"/>
                <a:sym typeface="Calistoga"/>
              </a:rPr>
              <a:t> </a:t>
            </a:r>
            <a:r>
              <a:rPr lang="en-US" sz="5499" dirty="0" err="1">
                <a:solidFill>
                  <a:srgbClr val="0E244D"/>
                </a:solidFill>
                <a:latin typeface="Calistoga"/>
                <a:ea typeface="Calistoga"/>
                <a:cs typeface="Calistoga"/>
                <a:sym typeface="Calistoga"/>
              </a:rPr>
              <a:t>Thuận</a:t>
            </a:r>
            <a:r>
              <a:rPr lang="en-US" sz="5499" dirty="0">
                <a:solidFill>
                  <a:srgbClr val="0E244D"/>
                </a:solidFill>
                <a:latin typeface="Calistoga"/>
                <a:ea typeface="Calistoga"/>
                <a:cs typeface="Calistoga"/>
                <a:sym typeface="Calistoga"/>
              </a:rPr>
              <a:t> </a:t>
            </a:r>
            <a:r>
              <a:rPr lang="en-US" sz="5499" dirty="0" err="1">
                <a:solidFill>
                  <a:srgbClr val="0E244D"/>
                </a:solidFill>
                <a:latin typeface="Calistoga"/>
                <a:ea typeface="Calistoga"/>
                <a:cs typeface="Calistoga"/>
                <a:sym typeface="Calistoga"/>
              </a:rPr>
              <a:t>Khang</a:t>
            </a:r>
            <a:endParaRPr lang="en-US" sz="5499" dirty="0">
              <a:solidFill>
                <a:srgbClr val="0E244D"/>
              </a:solidFill>
              <a:latin typeface="Calistoga"/>
              <a:ea typeface="Calistoga"/>
              <a:cs typeface="Calistoga"/>
              <a:sym typeface="Calistog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59889" y="286385"/>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0800000">
            <a:off x="17352150" y="-130414"/>
            <a:ext cx="1161983" cy="1657788"/>
            <a:chOff x="0" y="0"/>
            <a:chExt cx="498497" cy="711200"/>
          </a:xfrm>
        </p:grpSpPr>
        <p:sp>
          <p:nvSpPr>
            <p:cNvPr id="6" name="Freeform 6"/>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7" name="TextBox 7"/>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6993791" y="191135"/>
            <a:ext cx="4300419" cy="837565"/>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3. Giao thức AH</a:t>
            </a:r>
          </a:p>
        </p:txBody>
      </p:sp>
      <p:sp>
        <p:nvSpPr>
          <p:cNvPr id="9" name="TextBox 9"/>
          <p:cNvSpPr txBox="1"/>
          <p:nvPr/>
        </p:nvSpPr>
        <p:spPr>
          <a:xfrm>
            <a:off x="340377" y="1053726"/>
            <a:ext cx="8346423" cy="494431"/>
          </a:xfrm>
          <a:prstGeom prst="rect">
            <a:avLst/>
          </a:prstGeom>
        </p:spPr>
        <p:txBody>
          <a:bodyPr wrap="square" lIns="0" tIns="0" rIns="0" bIns="0" rtlCol="0" anchor="t">
            <a:spAutoFit/>
          </a:bodyPr>
          <a:lstStyle/>
          <a:p>
            <a:pPr algn="ctr">
              <a:lnSpc>
                <a:spcPts val="4200"/>
              </a:lnSpc>
            </a:pP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Một</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số</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điểm</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phức</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tạp</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trong</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giao</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thức</a:t>
            </a:r>
            <a:r>
              <a:rPr lang="en-US" sz="3000" b="1" dirty="0">
                <a:solidFill>
                  <a:srgbClr val="000000"/>
                </a:solidFill>
                <a:latin typeface="Inter Bold"/>
                <a:ea typeface="Inter Bold"/>
                <a:cs typeface="Inter Bold"/>
                <a:sym typeface="Inter Bold"/>
              </a:rPr>
              <a:t> AH:</a:t>
            </a:r>
          </a:p>
        </p:txBody>
      </p:sp>
      <p:sp>
        <p:nvSpPr>
          <p:cNvPr id="10" name="TextBox 10"/>
          <p:cNvSpPr txBox="1"/>
          <p:nvPr/>
        </p:nvSpPr>
        <p:spPr>
          <a:xfrm>
            <a:off x="1028700" y="1878218"/>
            <a:ext cx="17259300" cy="514350"/>
          </a:xfrm>
          <a:prstGeom prst="rect">
            <a:avLst/>
          </a:prstGeom>
        </p:spPr>
        <p:txBody>
          <a:bodyPr lIns="0" tIns="0" rIns="0" bIns="0" rtlCol="0" anchor="t">
            <a:spAutoFit/>
          </a:bodyPr>
          <a:lstStyle/>
          <a:p>
            <a:pPr algn="l">
              <a:lnSpc>
                <a:spcPts val="4200"/>
              </a:lnSpc>
            </a:pPr>
            <a:r>
              <a:rPr lang="en-US" sz="3000" b="1">
                <a:solidFill>
                  <a:srgbClr val="000000"/>
                </a:solidFill>
                <a:latin typeface="Inter Bold"/>
                <a:ea typeface="Inter Bold"/>
                <a:cs typeface="Inter Bold"/>
                <a:sym typeface="Inter Bold"/>
              </a:rPr>
              <a:t>3. Vấn đề auditing (giám sát) trong AH:</a:t>
            </a:r>
          </a:p>
        </p:txBody>
      </p:sp>
      <p:sp>
        <p:nvSpPr>
          <p:cNvPr id="11" name="TextBox 11"/>
          <p:cNvSpPr txBox="1"/>
          <p:nvPr/>
        </p:nvSpPr>
        <p:spPr>
          <a:xfrm>
            <a:off x="1214881" y="2706892"/>
            <a:ext cx="14598452" cy="4248150"/>
          </a:xfrm>
          <a:prstGeom prst="rect">
            <a:avLst/>
          </a:prstGeom>
        </p:spPr>
        <p:txBody>
          <a:bodyPr lIns="0" tIns="0" rIns="0" bIns="0" rtlCol="0" anchor="t">
            <a:spAutoFit/>
          </a:bodyPr>
          <a:lstStyle/>
          <a:p>
            <a:pPr marL="647702" lvl="1" indent="-323851" algn="just">
              <a:lnSpc>
                <a:spcPts val="4200"/>
              </a:lnSpc>
              <a:buAutoNum type="arabicPeriod"/>
            </a:pPr>
            <a:r>
              <a:rPr lang="en-US" sz="3000">
                <a:solidFill>
                  <a:srgbClr val="000000"/>
                </a:solidFill>
                <a:latin typeface="Inter"/>
                <a:ea typeface="Inter"/>
                <a:cs typeface="Inter"/>
                <a:sym typeface="Inter"/>
              </a:rPr>
              <a:t>Giám sát hoạt động bảo mật (Security Activity Monitoring)</a:t>
            </a:r>
          </a:p>
          <a:p>
            <a:pPr marL="647702" lvl="1" indent="-323851" algn="just">
              <a:lnSpc>
                <a:spcPts val="4200"/>
              </a:lnSpc>
              <a:buAutoNum type="arabicPeriod"/>
            </a:pPr>
            <a:r>
              <a:rPr lang="en-US" sz="3000">
                <a:solidFill>
                  <a:srgbClr val="000000"/>
                </a:solidFill>
                <a:latin typeface="Inter"/>
                <a:ea typeface="Inter"/>
                <a:cs typeface="Inter"/>
                <a:sym typeface="Inter"/>
              </a:rPr>
              <a:t>Theo dõi và kiểm tra tính toàn vẹn (Integrity Monitoring)</a:t>
            </a:r>
          </a:p>
          <a:p>
            <a:pPr marL="647702" lvl="1" indent="-323851" algn="just">
              <a:lnSpc>
                <a:spcPts val="4200"/>
              </a:lnSpc>
              <a:buAutoNum type="arabicPeriod"/>
            </a:pPr>
            <a:r>
              <a:rPr lang="en-US" sz="3000">
                <a:solidFill>
                  <a:srgbClr val="000000"/>
                </a:solidFill>
                <a:latin typeface="Inter"/>
                <a:ea typeface="Inter"/>
                <a:cs typeface="Inter"/>
                <a:sym typeface="Inter"/>
              </a:rPr>
              <a:t>Giám sát các thay đổi trong cấu hình (Configuration Changes)</a:t>
            </a:r>
          </a:p>
          <a:p>
            <a:pPr marL="647702" lvl="1" indent="-323851" algn="just">
              <a:lnSpc>
                <a:spcPts val="4200"/>
              </a:lnSpc>
              <a:buAutoNum type="arabicPeriod"/>
            </a:pPr>
            <a:r>
              <a:rPr lang="en-US" sz="3000">
                <a:solidFill>
                  <a:srgbClr val="000000"/>
                </a:solidFill>
                <a:latin typeface="Inter"/>
                <a:ea typeface="Inter"/>
                <a:cs typeface="Inter"/>
                <a:sym typeface="Inter"/>
              </a:rPr>
              <a:t>Giám sát và báo cáo sự cố bảo mật (Security Incident Reporting)</a:t>
            </a:r>
          </a:p>
          <a:p>
            <a:pPr marL="647702" lvl="1" indent="-323851" algn="just">
              <a:lnSpc>
                <a:spcPts val="4200"/>
              </a:lnSpc>
              <a:buAutoNum type="arabicPeriod"/>
            </a:pPr>
            <a:r>
              <a:rPr lang="en-US" sz="3000">
                <a:solidFill>
                  <a:srgbClr val="000000"/>
                </a:solidFill>
                <a:latin typeface="Inter"/>
                <a:ea typeface="Inter"/>
                <a:cs typeface="Inter"/>
                <a:sym typeface="Inter"/>
              </a:rPr>
              <a:t>Quản lý và bảo vệ dữ liệu log (Log Data Management and Protection)</a:t>
            </a:r>
          </a:p>
          <a:p>
            <a:pPr marL="647702" lvl="1" indent="-323851" algn="just">
              <a:lnSpc>
                <a:spcPts val="4200"/>
              </a:lnSpc>
              <a:buAutoNum type="arabicPeriod"/>
            </a:pPr>
            <a:r>
              <a:rPr lang="en-US" sz="3000">
                <a:solidFill>
                  <a:srgbClr val="000000"/>
                </a:solidFill>
                <a:latin typeface="Inter"/>
                <a:ea typeface="Inter"/>
                <a:cs typeface="Inter"/>
                <a:sym typeface="Inter"/>
              </a:rPr>
              <a:t>Giám sát hiệu suất và độ tin cậy (Performance and Reliability Monitoring)</a:t>
            </a:r>
          </a:p>
          <a:p>
            <a:pPr marL="647702" lvl="1" indent="-323851" algn="just">
              <a:lnSpc>
                <a:spcPts val="4200"/>
              </a:lnSpc>
              <a:buAutoNum type="arabicPeriod"/>
            </a:pPr>
            <a:r>
              <a:rPr lang="en-US" sz="3000">
                <a:solidFill>
                  <a:srgbClr val="000000"/>
                </a:solidFill>
                <a:latin typeface="Inter"/>
                <a:ea typeface="Inter"/>
                <a:cs typeface="Inter"/>
                <a:sym typeface="Inter"/>
              </a:rPr>
              <a:t>Phân tích sự kiện bảo mật (Security Event Analysis):</a:t>
            </a:r>
          </a:p>
          <a:p>
            <a:pPr algn="just">
              <a:lnSpc>
                <a:spcPts val="4200"/>
              </a:lnSpc>
            </a:pPr>
            <a:endParaRPr lang="en-US" sz="3000">
              <a:solidFill>
                <a:srgbClr val="000000"/>
              </a:solidFill>
              <a:latin typeface="Inter"/>
              <a:ea typeface="Inter"/>
              <a:cs typeface="Inter"/>
              <a:sym typeface="Inter"/>
            </a:endParaRPr>
          </a:p>
        </p:txBody>
      </p:sp>
      <p:sp>
        <p:nvSpPr>
          <p:cNvPr id="12" name="TextBox 12"/>
          <p:cNvSpPr txBox="1"/>
          <p:nvPr/>
        </p:nvSpPr>
        <p:spPr>
          <a:xfrm>
            <a:off x="540247" y="6610350"/>
            <a:ext cx="17207507" cy="2647950"/>
          </a:xfrm>
          <a:prstGeom prst="rect">
            <a:avLst/>
          </a:prstGeom>
        </p:spPr>
        <p:txBody>
          <a:bodyPr lIns="0" tIns="0" rIns="0" bIns="0" rtlCol="0" anchor="t">
            <a:spAutoFit/>
          </a:bodyPr>
          <a:lstStyle/>
          <a:p>
            <a:pPr algn="just">
              <a:lnSpc>
                <a:spcPts val="4200"/>
              </a:lnSpc>
            </a:pPr>
            <a:r>
              <a:rPr lang="en-US" sz="3000" b="1">
                <a:solidFill>
                  <a:srgbClr val="000000"/>
                </a:solidFill>
                <a:latin typeface="Inter Bold"/>
                <a:ea typeface="Inter Bold"/>
                <a:cs typeface="Inter Bold"/>
                <a:sym typeface="Inter Bold"/>
              </a:rPr>
              <a:t>Kết luận: </a:t>
            </a:r>
            <a:r>
              <a:rPr lang="en-US" sz="3000">
                <a:solidFill>
                  <a:srgbClr val="000000"/>
                </a:solidFill>
                <a:latin typeface="Inter"/>
                <a:ea typeface="Inter"/>
                <a:cs typeface="Inter"/>
                <a:sym typeface="Inter"/>
              </a:rPr>
              <a:t>Auditing (giám sát) trong giao thức AH là rất quan trọng trong việc đảm bảo rằng các giao thức bảo mật và các hoạt động mạng diễn ra an toàn và đáng tin cậy. Việc triển khai giám sát hiệu quả giúp phát hiện các sự cố bảo mật sớm, giảm thiểu các nguy cơ xâm nhập và vi phạm bảo mật. Tuy nhiên, để đạt được hiệu quả, quá trình giám sát cần phải được thiết kế toàn diện, liên tục cập nhật và tối ưu hóa để thích ứng với các mối đe dọa và yêu cầu bảo mật mới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59889" y="286385"/>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0800000">
            <a:off x="17352150" y="-130414"/>
            <a:ext cx="1161983" cy="1657788"/>
            <a:chOff x="0" y="0"/>
            <a:chExt cx="498497" cy="711200"/>
          </a:xfrm>
        </p:grpSpPr>
        <p:sp>
          <p:nvSpPr>
            <p:cNvPr id="6" name="Freeform 6"/>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7" name="TextBox 7"/>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6849130" y="191135"/>
            <a:ext cx="4589740" cy="1704340"/>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4. Giao thức ESP</a:t>
            </a:r>
          </a:p>
          <a:p>
            <a:pPr algn="ctr">
              <a:lnSpc>
                <a:spcPts val="6859"/>
              </a:lnSpc>
            </a:pPr>
            <a:endParaRPr lang="en-US" sz="4899">
              <a:solidFill>
                <a:srgbClr val="000000"/>
              </a:solidFill>
              <a:latin typeface="Calistoga"/>
              <a:ea typeface="Calistoga"/>
              <a:cs typeface="Calistoga"/>
              <a:sym typeface="Calistoga"/>
            </a:endParaRPr>
          </a:p>
        </p:txBody>
      </p:sp>
      <p:sp>
        <p:nvSpPr>
          <p:cNvPr id="9" name="TextBox 9"/>
          <p:cNvSpPr txBox="1"/>
          <p:nvPr/>
        </p:nvSpPr>
        <p:spPr>
          <a:xfrm>
            <a:off x="513039" y="1040017"/>
            <a:ext cx="16549333" cy="2647950"/>
          </a:xfrm>
          <a:prstGeom prst="rect">
            <a:avLst/>
          </a:prstGeom>
        </p:spPr>
        <p:txBody>
          <a:bodyPr lIns="0" tIns="0" rIns="0" bIns="0" rtlCol="0" anchor="t">
            <a:spAutoFit/>
          </a:bodyPr>
          <a:lstStyle/>
          <a:p>
            <a:pPr algn="just">
              <a:lnSpc>
                <a:spcPts val="4200"/>
              </a:lnSpc>
            </a:pPr>
            <a:r>
              <a:rPr lang="en-US" sz="3000" b="1">
                <a:solidFill>
                  <a:srgbClr val="000000"/>
                </a:solidFill>
                <a:latin typeface="Inter Bold"/>
                <a:ea typeface="Inter Bold"/>
                <a:cs typeface="Inter Bold"/>
                <a:sym typeface="Inter Bold"/>
              </a:rPr>
              <a:t>4.1. ESP (Encapsulating Security Payload): </a:t>
            </a:r>
            <a:r>
              <a:rPr lang="en-US" sz="3000">
                <a:solidFill>
                  <a:srgbClr val="000000"/>
                </a:solidFill>
                <a:latin typeface="Inter"/>
                <a:ea typeface="Inter"/>
                <a:cs typeface="Inter"/>
                <a:sym typeface="Inter"/>
              </a:rPr>
              <a:t>là một giao thức bảo mật quan trọng trong IPsec. Nó cung cấp một lớp bảo mật cho dữ liệu truyền đi qua mạng, bao gồm cả việc mã hóa, xác thực và bảo vệ tính toàn vẹn của dữ liệu.</a:t>
            </a:r>
          </a:p>
          <a:p>
            <a:pPr algn="just">
              <a:lnSpc>
                <a:spcPts val="4200"/>
              </a:lnSpc>
            </a:pPr>
            <a:endParaRPr lang="en-US" sz="3000">
              <a:solidFill>
                <a:srgbClr val="000000"/>
              </a:solidFill>
              <a:latin typeface="Inter"/>
              <a:ea typeface="Inter"/>
              <a:cs typeface="Inter"/>
              <a:sym typeface="Inter"/>
            </a:endParaRPr>
          </a:p>
          <a:p>
            <a:pPr algn="just">
              <a:lnSpc>
                <a:spcPts val="4200"/>
              </a:lnSpc>
            </a:pPr>
            <a:endParaRPr lang="en-US" sz="3000">
              <a:solidFill>
                <a:srgbClr val="000000"/>
              </a:solidFill>
              <a:latin typeface="Inter"/>
              <a:ea typeface="Inter"/>
              <a:cs typeface="Inter"/>
              <a:sym typeface="Inter"/>
            </a:endParaRPr>
          </a:p>
        </p:txBody>
      </p:sp>
      <p:sp>
        <p:nvSpPr>
          <p:cNvPr id="10" name="TextBox 10"/>
          <p:cNvSpPr txBox="1"/>
          <p:nvPr/>
        </p:nvSpPr>
        <p:spPr>
          <a:xfrm>
            <a:off x="513039" y="2990628"/>
            <a:ext cx="6483548" cy="1047750"/>
          </a:xfrm>
          <a:prstGeom prst="rect">
            <a:avLst/>
          </a:prstGeom>
        </p:spPr>
        <p:txBody>
          <a:bodyPr lIns="0" tIns="0" rIns="0" bIns="0" rtlCol="0" anchor="t">
            <a:spAutoFit/>
          </a:bodyPr>
          <a:lstStyle/>
          <a:p>
            <a:pPr algn="ctr">
              <a:lnSpc>
                <a:spcPts val="4200"/>
              </a:lnSpc>
            </a:pPr>
            <a:r>
              <a:rPr lang="en-US" sz="3000" b="1">
                <a:solidFill>
                  <a:srgbClr val="000000"/>
                </a:solidFill>
                <a:latin typeface="Inter Bold"/>
                <a:ea typeface="Inter Bold"/>
                <a:cs typeface="Inter Bold"/>
                <a:sym typeface="Inter Bold"/>
              </a:rPr>
              <a:t>- Các cơ chế bảo vệ chính của ESP:</a:t>
            </a:r>
          </a:p>
          <a:p>
            <a:pPr algn="ctr">
              <a:lnSpc>
                <a:spcPts val="4200"/>
              </a:lnSpc>
            </a:pPr>
            <a:endParaRPr lang="en-US" sz="3000" b="1">
              <a:solidFill>
                <a:srgbClr val="000000"/>
              </a:solidFill>
              <a:latin typeface="Inter Bold"/>
              <a:ea typeface="Inter Bold"/>
              <a:cs typeface="Inter Bold"/>
              <a:sym typeface="Inter Bold"/>
            </a:endParaRPr>
          </a:p>
        </p:txBody>
      </p:sp>
      <p:sp>
        <p:nvSpPr>
          <p:cNvPr id="11" name="TextBox 11"/>
          <p:cNvSpPr txBox="1"/>
          <p:nvPr/>
        </p:nvSpPr>
        <p:spPr>
          <a:xfrm>
            <a:off x="686865" y="3981228"/>
            <a:ext cx="16572435" cy="5314950"/>
          </a:xfrm>
          <a:prstGeom prst="rect">
            <a:avLst/>
          </a:prstGeom>
        </p:spPr>
        <p:txBody>
          <a:bodyPr lIns="0" tIns="0" rIns="0" bIns="0" rtlCol="0" anchor="t">
            <a:spAutoFit/>
          </a:bodyPr>
          <a:lstStyle/>
          <a:p>
            <a:pPr marL="647702" lvl="1" indent="-323851" algn="just">
              <a:lnSpc>
                <a:spcPts val="4200"/>
              </a:lnSpc>
              <a:buAutoNum type="arabicPeriod"/>
            </a:pPr>
            <a:r>
              <a:rPr lang="en-US" sz="3000">
                <a:solidFill>
                  <a:srgbClr val="000000"/>
                </a:solidFill>
                <a:latin typeface="Inter"/>
                <a:ea typeface="Inter"/>
                <a:cs typeface="Inter"/>
                <a:sym typeface="Inter"/>
              </a:rPr>
              <a:t>Mã hóa (Encryption): Dữ liệu được mã hóa bằng các thuật toán mã hóa mạnh như AES, đảm bảo rằng chỉ những người có khóa giải mã mới có thể đọc được.</a:t>
            </a:r>
          </a:p>
          <a:p>
            <a:pPr marL="647702" lvl="1" indent="-323851" algn="just">
              <a:lnSpc>
                <a:spcPts val="4200"/>
              </a:lnSpc>
              <a:buAutoNum type="arabicPeriod"/>
            </a:pPr>
            <a:r>
              <a:rPr lang="en-US" sz="3000">
                <a:solidFill>
                  <a:srgbClr val="000000"/>
                </a:solidFill>
                <a:latin typeface="Inter"/>
                <a:ea typeface="Inter"/>
                <a:cs typeface="Inter"/>
                <a:sym typeface="Inter"/>
              </a:rPr>
              <a:t>Xác thực (Authentication): ESP sử dụng các hàm băm như SHA-1, SHA-256 để tạo ra một mã băm duy nhất cho dữ liệu. Mã băm này được đính kèm vào gói tin và được người nhận sử dụng để xác minh tính toàn vẹn của dữ liệu và xác định xem gói tin có bị thay đổi hay không.</a:t>
            </a:r>
          </a:p>
          <a:p>
            <a:pPr marL="647702" lvl="1" indent="-323851" algn="just">
              <a:lnSpc>
                <a:spcPts val="4200"/>
              </a:lnSpc>
              <a:buAutoNum type="arabicPeriod"/>
            </a:pPr>
            <a:r>
              <a:rPr lang="en-US" sz="3000">
                <a:solidFill>
                  <a:srgbClr val="000000"/>
                </a:solidFill>
                <a:latin typeface="Inter"/>
                <a:ea typeface="Inter"/>
                <a:cs typeface="Inter"/>
                <a:sym typeface="Inter"/>
              </a:rPr>
              <a:t>Bảo vệ tính toàn vẹn (Integrity): ESP đảm bảo rằng dữ liệu không bị thay đổi trong quá trình truyền đi. Nếu có bất kỳ thay đổi nào, mã băm sẽ không khớp và gói tin sẽ bị loại bỏ.</a:t>
            </a:r>
          </a:p>
          <a:p>
            <a:pPr marL="647702" lvl="1" indent="-323851" algn="just">
              <a:lnSpc>
                <a:spcPts val="4200"/>
              </a:lnSpc>
              <a:buAutoNum type="arabicPeriod"/>
            </a:pPr>
            <a:r>
              <a:rPr lang="en-US" sz="3000">
                <a:solidFill>
                  <a:srgbClr val="000000"/>
                </a:solidFill>
                <a:latin typeface="Inter"/>
                <a:ea typeface="Inter"/>
                <a:cs typeface="Inter"/>
                <a:sym typeface="Inter"/>
              </a:rPr>
              <a:t>Bảo mật kết nối (Confidentiality): Bảo mật kết nối (Confidentiality)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59889" y="286385"/>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0800000">
            <a:off x="17352150" y="-130414"/>
            <a:ext cx="1161983" cy="1657788"/>
            <a:chOff x="0" y="0"/>
            <a:chExt cx="498497" cy="711200"/>
          </a:xfrm>
        </p:grpSpPr>
        <p:sp>
          <p:nvSpPr>
            <p:cNvPr id="6" name="Freeform 6"/>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7" name="TextBox 7"/>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6849130" y="191135"/>
            <a:ext cx="4589740" cy="1704340"/>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4. Giao thức ESP</a:t>
            </a:r>
          </a:p>
          <a:p>
            <a:pPr algn="ctr">
              <a:lnSpc>
                <a:spcPts val="6859"/>
              </a:lnSpc>
            </a:pPr>
            <a:endParaRPr lang="en-US" sz="4899">
              <a:solidFill>
                <a:srgbClr val="000000"/>
              </a:solidFill>
              <a:latin typeface="Calistoga"/>
              <a:ea typeface="Calistoga"/>
              <a:cs typeface="Calistoga"/>
              <a:sym typeface="Calistoga"/>
            </a:endParaRPr>
          </a:p>
        </p:txBody>
      </p:sp>
      <p:sp>
        <p:nvSpPr>
          <p:cNvPr id="9" name="TextBox 9"/>
          <p:cNvSpPr txBox="1"/>
          <p:nvPr/>
        </p:nvSpPr>
        <p:spPr>
          <a:xfrm>
            <a:off x="513039" y="1040017"/>
            <a:ext cx="16549333" cy="1047750"/>
          </a:xfrm>
          <a:prstGeom prst="rect">
            <a:avLst/>
          </a:prstGeom>
        </p:spPr>
        <p:txBody>
          <a:bodyPr lIns="0" tIns="0" rIns="0" bIns="0" rtlCol="0" anchor="t">
            <a:spAutoFit/>
          </a:bodyPr>
          <a:lstStyle/>
          <a:p>
            <a:pPr algn="just">
              <a:lnSpc>
                <a:spcPts val="4200"/>
              </a:lnSpc>
            </a:pPr>
            <a:r>
              <a:rPr lang="en-US" sz="3000" b="1">
                <a:solidFill>
                  <a:srgbClr val="000000"/>
                </a:solidFill>
                <a:latin typeface="Inter Bold"/>
                <a:ea typeface="Inter Bold"/>
                <a:cs typeface="Inter Bold"/>
                <a:sym typeface="Inter Bold"/>
              </a:rPr>
              <a:t>4.2. Bảo mật kết nối (Confidentiality)</a:t>
            </a:r>
          </a:p>
          <a:p>
            <a:pPr algn="just">
              <a:lnSpc>
                <a:spcPts val="4200"/>
              </a:lnSpc>
            </a:pPr>
            <a:endParaRPr lang="en-US" sz="3000" b="1">
              <a:solidFill>
                <a:srgbClr val="000000"/>
              </a:solidFill>
              <a:latin typeface="Inter Bold"/>
              <a:ea typeface="Inter Bold"/>
              <a:cs typeface="Inter Bold"/>
              <a:sym typeface="Inter Bold"/>
            </a:endParaRPr>
          </a:p>
        </p:txBody>
      </p:sp>
      <p:sp>
        <p:nvSpPr>
          <p:cNvPr id="11" name="TextBox 11"/>
          <p:cNvSpPr txBox="1"/>
          <p:nvPr/>
        </p:nvSpPr>
        <p:spPr>
          <a:xfrm>
            <a:off x="9139238" y="4829492"/>
            <a:ext cx="9525" cy="1047750"/>
          </a:xfrm>
          <a:prstGeom prst="rect">
            <a:avLst/>
          </a:prstGeom>
        </p:spPr>
        <p:txBody>
          <a:bodyPr lIns="0" tIns="0" rIns="0" bIns="0" rtlCol="0" anchor="t">
            <a:spAutoFit/>
          </a:bodyPr>
          <a:lstStyle/>
          <a:p>
            <a:pPr algn="ctr">
              <a:lnSpc>
                <a:spcPts val="4200"/>
              </a:lnSpc>
            </a:pPr>
            <a:endParaRPr/>
          </a:p>
          <a:p>
            <a:pPr algn="ctr">
              <a:lnSpc>
                <a:spcPts val="4200"/>
              </a:lnSpc>
            </a:pPr>
            <a:endParaRPr/>
          </a:p>
        </p:txBody>
      </p:sp>
      <p:sp>
        <p:nvSpPr>
          <p:cNvPr id="12" name="TextBox 12"/>
          <p:cNvSpPr txBox="1"/>
          <p:nvPr/>
        </p:nvSpPr>
        <p:spPr>
          <a:xfrm>
            <a:off x="513039" y="1838325"/>
            <a:ext cx="8482406" cy="1047750"/>
          </a:xfrm>
          <a:prstGeom prst="rect">
            <a:avLst/>
          </a:prstGeom>
        </p:spPr>
        <p:txBody>
          <a:bodyPr wrap="square" lIns="0" tIns="0" rIns="0" bIns="0" rtlCol="0" anchor="t">
            <a:spAutoFit/>
          </a:bodyPr>
          <a:lstStyle/>
          <a:p>
            <a:pPr algn="ctr">
              <a:lnSpc>
                <a:spcPts val="4200"/>
              </a:lnSpc>
            </a:pPr>
            <a:r>
              <a:rPr lang="en-US" sz="3000" b="1" dirty="0">
                <a:solidFill>
                  <a:srgbClr val="000000"/>
                </a:solidFill>
                <a:latin typeface="Inter Bold"/>
                <a:ea typeface="Inter Bold"/>
                <a:cs typeface="Inter Bold"/>
                <a:sym typeface="Inter Bold"/>
              </a:rPr>
              <a:t>Giao </a:t>
            </a:r>
            <a:r>
              <a:rPr lang="en-US" sz="3000" b="1" dirty="0" err="1">
                <a:solidFill>
                  <a:srgbClr val="000000"/>
                </a:solidFill>
                <a:latin typeface="Inter Bold"/>
                <a:ea typeface="Inter Bold"/>
                <a:cs typeface="Inter Bold"/>
                <a:sym typeface="Inter Bold"/>
              </a:rPr>
              <a:t>thức</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của</a:t>
            </a:r>
            <a:r>
              <a:rPr lang="en-US" sz="3000" b="1" dirty="0">
                <a:solidFill>
                  <a:srgbClr val="000000"/>
                </a:solidFill>
                <a:latin typeface="Inter Bold"/>
                <a:ea typeface="Inter Bold"/>
                <a:cs typeface="Inter Bold"/>
                <a:sym typeface="Inter Bold"/>
              </a:rPr>
              <a:t> ESP bao </a:t>
            </a:r>
            <a:r>
              <a:rPr lang="en-US" sz="3000" b="1" dirty="0" err="1">
                <a:solidFill>
                  <a:srgbClr val="000000"/>
                </a:solidFill>
                <a:latin typeface="Inter Bold"/>
                <a:ea typeface="Inter Bold"/>
                <a:cs typeface="Inter Bold"/>
                <a:sym typeface="Inter Bold"/>
              </a:rPr>
              <a:t>gồm</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các</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trường</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sau</a:t>
            </a:r>
            <a:r>
              <a:rPr lang="en-US" sz="3000" b="1" dirty="0">
                <a:solidFill>
                  <a:srgbClr val="000000"/>
                </a:solidFill>
                <a:latin typeface="Inter Bold"/>
                <a:ea typeface="Inter Bold"/>
                <a:cs typeface="Inter Bold"/>
                <a:sym typeface="Inter Bold"/>
              </a:rPr>
              <a:t>:</a:t>
            </a:r>
          </a:p>
          <a:p>
            <a:pPr algn="ctr">
              <a:lnSpc>
                <a:spcPts val="4200"/>
              </a:lnSpc>
            </a:pPr>
            <a:endParaRPr lang="en-US" sz="3000" b="1" dirty="0">
              <a:solidFill>
                <a:srgbClr val="000000"/>
              </a:solidFill>
              <a:latin typeface="Inter Bold"/>
              <a:ea typeface="Inter Bold"/>
              <a:cs typeface="Inter Bold"/>
              <a:sym typeface="Inter Bold"/>
            </a:endParaRPr>
          </a:p>
        </p:txBody>
      </p:sp>
      <p:sp>
        <p:nvSpPr>
          <p:cNvPr id="13" name="TextBox 13"/>
          <p:cNvSpPr txBox="1"/>
          <p:nvPr/>
        </p:nvSpPr>
        <p:spPr>
          <a:xfrm>
            <a:off x="-154246" y="2333625"/>
            <a:ext cx="8941952" cy="7448550"/>
          </a:xfrm>
          <a:prstGeom prst="rect">
            <a:avLst/>
          </a:prstGeom>
        </p:spPr>
        <p:txBody>
          <a:bodyPr lIns="0" tIns="0" rIns="0" bIns="0" rtlCol="0" anchor="t">
            <a:spAutoFit/>
          </a:bodyPr>
          <a:lstStyle/>
          <a:p>
            <a:pPr marL="647702" lvl="1" indent="-323851" algn="just">
              <a:lnSpc>
                <a:spcPts val="4200"/>
              </a:lnSpc>
              <a:buFont typeface="Arial"/>
              <a:buChar char="•"/>
            </a:pPr>
            <a:r>
              <a:rPr lang="en-US" sz="3000" b="1">
                <a:solidFill>
                  <a:srgbClr val="000000"/>
                </a:solidFill>
                <a:latin typeface="Inter Bold"/>
                <a:ea typeface="Inter Bold"/>
                <a:cs typeface="Inter Bold"/>
                <a:sym typeface="Inter Bold"/>
              </a:rPr>
              <a:t>Security Parameters Index:</a:t>
            </a:r>
            <a:r>
              <a:rPr lang="en-US" sz="3000">
                <a:solidFill>
                  <a:srgbClr val="000000"/>
                </a:solidFill>
                <a:latin typeface="Inter"/>
                <a:ea typeface="Inter"/>
                <a:cs typeface="Inter"/>
                <a:sym typeface="Inter"/>
              </a:rPr>
              <a:t> Một số nhận dạng duy nhất liên kết một gói tin với một Security Association cụ thể.</a:t>
            </a:r>
          </a:p>
          <a:p>
            <a:pPr marL="647702" lvl="1" indent="-323851" algn="just">
              <a:lnSpc>
                <a:spcPts val="4200"/>
              </a:lnSpc>
              <a:buFont typeface="Arial"/>
              <a:buChar char="•"/>
            </a:pPr>
            <a:r>
              <a:rPr lang="en-US" sz="3000" b="1">
                <a:solidFill>
                  <a:srgbClr val="000000"/>
                </a:solidFill>
                <a:latin typeface="Inter Bold"/>
                <a:ea typeface="Inter Bold"/>
                <a:cs typeface="Inter Bold"/>
                <a:sym typeface="Inter Bold"/>
              </a:rPr>
              <a:t>Sequence Number: </a:t>
            </a:r>
            <a:r>
              <a:rPr lang="en-US" sz="3000">
                <a:solidFill>
                  <a:srgbClr val="000000"/>
                </a:solidFill>
                <a:latin typeface="Inter"/>
                <a:ea typeface="Inter"/>
                <a:cs typeface="Inter"/>
                <a:sym typeface="Inter"/>
              </a:rPr>
              <a:t>Một số tuần tự tăng dần để ngăn chặn việc tái phát các gói tin và phát hiện các gói tin bị mất.</a:t>
            </a:r>
          </a:p>
          <a:p>
            <a:pPr marL="647702" lvl="1" indent="-323851" algn="just">
              <a:lnSpc>
                <a:spcPts val="4200"/>
              </a:lnSpc>
              <a:buFont typeface="Arial"/>
              <a:buChar char="•"/>
            </a:pPr>
            <a:r>
              <a:rPr lang="en-US" sz="3000" b="1">
                <a:solidFill>
                  <a:srgbClr val="000000"/>
                </a:solidFill>
                <a:latin typeface="Inter Bold"/>
                <a:ea typeface="Inter Bold"/>
                <a:cs typeface="Inter Bold"/>
                <a:sym typeface="Inter Bold"/>
              </a:rPr>
              <a:t>Payload Data: </a:t>
            </a:r>
            <a:r>
              <a:rPr lang="en-US" sz="3000">
                <a:solidFill>
                  <a:srgbClr val="000000"/>
                </a:solidFill>
                <a:latin typeface="Inter"/>
                <a:ea typeface="Inter"/>
                <a:cs typeface="Inter"/>
                <a:sym typeface="Inter"/>
              </a:rPr>
              <a:t>Dữ liệu thực tế của gói tin, bao gồm cả tiêu đề IP gốc và dữ liệu của lớp trên.</a:t>
            </a:r>
          </a:p>
          <a:p>
            <a:pPr marL="647702" lvl="1" indent="-323851" algn="just">
              <a:lnSpc>
                <a:spcPts val="4200"/>
              </a:lnSpc>
              <a:buFont typeface="Arial"/>
              <a:buChar char="•"/>
            </a:pPr>
            <a:r>
              <a:rPr lang="en-US" sz="3000" b="1">
                <a:solidFill>
                  <a:srgbClr val="000000"/>
                </a:solidFill>
                <a:latin typeface="Inter Bold"/>
                <a:ea typeface="Inter Bold"/>
                <a:cs typeface="Inter Bold"/>
                <a:sym typeface="Inter Bold"/>
              </a:rPr>
              <a:t>Padding: </a:t>
            </a:r>
            <a:r>
              <a:rPr lang="en-US" sz="3000">
                <a:solidFill>
                  <a:srgbClr val="000000"/>
                </a:solidFill>
                <a:latin typeface="Inter"/>
                <a:ea typeface="Inter"/>
                <a:cs typeface="Inter"/>
                <a:sym typeface="Inter"/>
              </a:rPr>
              <a:t>Một số lượng byte thêm vào để đảm bảo rằng kích thước của gói tin được bội số của một giá trị nhất định, thường là 8 byte.</a:t>
            </a:r>
          </a:p>
          <a:p>
            <a:pPr marL="647702" lvl="1" indent="-323851" algn="just">
              <a:lnSpc>
                <a:spcPts val="4200"/>
              </a:lnSpc>
              <a:buFont typeface="Arial"/>
              <a:buChar char="•"/>
            </a:pPr>
            <a:r>
              <a:rPr lang="en-US" sz="3000" b="1">
                <a:solidFill>
                  <a:srgbClr val="000000"/>
                </a:solidFill>
                <a:latin typeface="Inter Bold"/>
                <a:ea typeface="Inter Bold"/>
                <a:cs typeface="Inter Bold"/>
                <a:sym typeface="Inter Bold"/>
              </a:rPr>
              <a:t>Authentication Data: </a:t>
            </a:r>
            <a:r>
              <a:rPr lang="en-US" sz="3000">
                <a:solidFill>
                  <a:srgbClr val="000000"/>
                </a:solidFill>
                <a:latin typeface="Inter"/>
                <a:ea typeface="Inter"/>
                <a:cs typeface="Inter"/>
                <a:sym typeface="Inter"/>
              </a:rPr>
              <a:t>Một mã xác thực, được tính toán dựa trên tất cả các trường trước đó của tiêu đề ESP và dữ liệu tải trọng.</a:t>
            </a:r>
          </a:p>
        </p:txBody>
      </p:sp>
      <p:sp>
        <p:nvSpPr>
          <p:cNvPr id="14" name="TextBox 14"/>
          <p:cNvSpPr txBox="1"/>
          <p:nvPr/>
        </p:nvSpPr>
        <p:spPr>
          <a:xfrm>
            <a:off x="9682636" y="1838325"/>
            <a:ext cx="7016344" cy="2114550"/>
          </a:xfrm>
          <a:prstGeom prst="rect">
            <a:avLst/>
          </a:prstGeom>
        </p:spPr>
        <p:txBody>
          <a:bodyPr lIns="0" tIns="0" rIns="0" bIns="0" rtlCol="0" anchor="t">
            <a:spAutoFit/>
          </a:bodyPr>
          <a:lstStyle/>
          <a:p>
            <a:pPr algn="just">
              <a:lnSpc>
                <a:spcPts val="4200"/>
              </a:lnSpc>
            </a:pPr>
            <a:r>
              <a:rPr lang="en-US" sz="3000" b="1">
                <a:solidFill>
                  <a:srgbClr val="000000"/>
                </a:solidFill>
                <a:latin typeface="Inter Bold"/>
                <a:ea typeface="Inter Bold"/>
                <a:cs typeface="Inter Bold"/>
                <a:sym typeface="Inter Bold"/>
              </a:rPr>
              <a:t>Chế độ hoạt động của ESP: </a:t>
            </a:r>
            <a:r>
              <a:rPr lang="en-US" sz="3000">
                <a:solidFill>
                  <a:srgbClr val="000000"/>
                </a:solidFill>
                <a:latin typeface="Inter"/>
                <a:ea typeface="Inter"/>
                <a:cs typeface="Inter"/>
                <a:sym typeface="Inter"/>
              </a:rPr>
              <a:t>ESP có hai chế độ hoạt động chính</a:t>
            </a:r>
          </a:p>
          <a:p>
            <a:pPr algn="just">
              <a:lnSpc>
                <a:spcPts val="4200"/>
              </a:lnSpc>
            </a:pPr>
            <a:endParaRPr lang="en-US" sz="3000">
              <a:solidFill>
                <a:srgbClr val="000000"/>
              </a:solidFill>
              <a:latin typeface="Inter"/>
              <a:ea typeface="Inter"/>
              <a:cs typeface="Inter"/>
              <a:sym typeface="Inter"/>
            </a:endParaRPr>
          </a:p>
          <a:p>
            <a:pPr algn="just">
              <a:lnSpc>
                <a:spcPts val="4200"/>
              </a:lnSpc>
            </a:pPr>
            <a:endParaRPr lang="en-US" sz="3000">
              <a:solidFill>
                <a:srgbClr val="000000"/>
              </a:solidFill>
              <a:latin typeface="Inter"/>
              <a:ea typeface="Inter"/>
              <a:cs typeface="Inter"/>
              <a:sym typeface="Inter"/>
            </a:endParaRPr>
          </a:p>
        </p:txBody>
      </p:sp>
      <p:sp>
        <p:nvSpPr>
          <p:cNvPr id="15" name="TextBox 15"/>
          <p:cNvSpPr txBox="1"/>
          <p:nvPr/>
        </p:nvSpPr>
        <p:spPr>
          <a:xfrm>
            <a:off x="9139238" y="3409950"/>
            <a:ext cx="8576776" cy="5848350"/>
          </a:xfrm>
          <a:prstGeom prst="rect">
            <a:avLst/>
          </a:prstGeom>
        </p:spPr>
        <p:txBody>
          <a:bodyPr lIns="0" tIns="0" rIns="0" bIns="0" rtlCol="0" anchor="t">
            <a:spAutoFit/>
          </a:bodyPr>
          <a:lstStyle/>
          <a:p>
            <a:pPr marL="647702" lvl="1" indent="-323851" algn="just">
              <a:lnSpc>
                <a:spcPts val="4200"/>
              </a:lnSpc>
              <a:buFont typeface="Arial"/>
              <a:buChar char="•"/>
            </a:pPr>
            <a:r>
              <a:rPr lang="en-US" sz="3000" b="1">
                <a:solidFill>
                  <a:srgbClr val="000000"/>
                </a:solidFill>
                <a:latin typeface="Inter Bold"/>
                <a:ea typeface="Inter Bold"/>
                <a:cs typeface="Inter Bold"/>
                <a:sym typeface="Inter Bold"/>
              </a:rPr>
              <a:t>Transport Mode: </a:t>
            </a:r>
            <a:r>
              <a:rPr lang="en-US" sz="3000">
                <a:solidFill>
                  <a:srgbClr val="000000"/>
                </a:solidFill>
                <a:latin typeface="Inter"/>
                <a:ea typeface="Inter"/>
                <a:cs typeface="Inter"/>
                <a:sym typeface="Inter"/>
              </a:rPr>
              <a:t>Trong chế độ này, chỉ dữ liệu của lớp trên được mã hóa và xác thực. Tiêu đề IP gốc vẫn ở dạng rõ. Chế độ này thường được sử dụng để bảo vệ các giao thức như TCP hoặc UDP.</a:t>
            </a:r>
          </a:p>
          <a:p>
            <a:pPr marL="647702" lvl="1" indent="-323851" algn="just">
              <a:lnSpc>
                <a:spcPts val="4200"/>
              </a:lnSpc>
              <a:buFont typeface="Arial"/>
              <a:buChar char="•"/>
            </a:pPr>
            <a:r>
              <a:rPr lang="en-US" sz="3000" b="1">
                <a:solidFill>
                  <a:srgbClr val="000000"/>
                </a:solidFill>
                <a:latin typeface="Inter Bold"/>
                <a:ea typeface="Inter Bold"/>
                <a:cs typeface="Inter Bold"/>
                <a:sym typeface="Inter Bold"/>
              </a:rPr>
              <a:t>Tunnel Mode:</a:t>
            </a:r>
            <a:r>
              <a:rPr lang="en-US" sz="3000">
                <a:solidFill>
                  <a:srgbClr val="000000"/>
                </a:solidFill>
                <a:latin typeface="Inter"/>
                <a:ea typeface="Inter"/>
                <a:cs typeface="Inter"/>
                <a:sym typeface="Inter"/>
              </a:rPr>
              <a:t> Trong chế độ này, toàn bộ gói IP gốc, bao gồm cả tiêu đề IP, được mã hóa và xác thực. Một tiêu đề IP mới sẽ được thêm vào bên ngoài để chứa tiêu đề ESP và dữ liệu đã mã hóa. Chế độ này thường được sử dụng để tạo các đường hầm VPN.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59889" y="286385"/>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0800000">
            <a:off x="17352150" y="-130414"/>
            <a:ext cx="1161983" cy="1657788"/>
            <a:chOff x="0" y="0"/>
            <a:chExt cx="498497" cy="711200"/>
          </a:xfrm>
        </p:grpSpPr>
        <p:sp>
          <p:nvSpPr>
            <p:cNvPr id="6" name="Freeform 6"/>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7" name="TextBox 7"/>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944030" y="1895475"/>
            <a:ext cx="11301259" cy="4577010"/>
          </a:xfrm>
          <a:custGeom>
            <a:avLst/>
            <a:gdLst/>
            <a:ahLst/>
            <a:cxnLst/>
            <a:rect l="l" t="t" r="r" b="b"/>
            <a:pathLst>
              <a:path w="11301259" h="4577010">
                <a:moveTo>
                  <a:pt x="0" y="0"/>
                </a:moveTo>
                <a:lnTo>
                  <a:pt x="11301259" y="0"/>
                </a:lnTo>
                <a:lnTo>
                  <a:pt x="11301259" y="4577010"/>
                </a:lnTo>
                <a:lnTo>
                  <a:pt x="0" y="4577010"/>
                </a:lnTo>
                <a:lnTo>
                  <a:pt x="0" y="0"/>
                </a:lnTo>
                <a:close/>
              </a:path>
            </a:pathLst>
          </a:custGeom>
          <a:blipFill>
            <a:blip r:embed="rId2"/>
            <a:stretch>
              <a:fillRect/>
            </a:stretch>
          </a:blipFill>
        </p:spPr>
      </p:sp>
      <p:sp>
        <p:nvSpPr>
          <p:cNvPr id="9" name="TextBox 9"/>
          <p:cNvSpPr txBox="1"/>
          <p:nvPr/>
        </p:nvSpPr>
        <p:spPr>
          <a:xfrm>
            <a:off x="6849130" y="191135"/>
            <a:ext cx="4589740" cy="1704340"/>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4. Giao thức ESP</a:t>
            </a:r>
          </a:p>
          <a:p>
            <a:pPr algn="ctr">
              <a:lnSpc>
                <a:spcPts val="6859"/>
              </a:lnSpc>
            </a:pPr>
            <a:endParaRPr lang="en-US" sz="4899">
              <a:solidFill>
                <a:srgbClr val="000000"/>
              </a:solidFill>
              <a:latin typeface="Calistoga"/>
              <a:ea typeface="Calistoga"/>
              <a:cs typeface="Calistoga"/>
              <a:sym typeface="Calistoga"/>
            </a:endParaRPr>
          </a:p>
        </p:txBody>
      </p:sp>
      <p:sp>
        <p:nvSpPr>
          <p:cNvPr id="10" name="TextBox 10"/>
          <p:cNvSpPr txBox="1"/>
          <p:nvPr/>
        </p:nvSpPr>
        <p:spPr>
          <a:xfrm>
            <a:off x="513039" y="1040017"/>
            <a:ext cx="16549333" cy="1047750"/>
          </a:xfrm>
          <a:prstGeom prst="rect">
            <a:avLst/>
          </a:prstGeom>
        </p:spPr>
        <p:txBody>
          <a:bodyPr lIns="0" tIns="0" rIns="0" bIns="0" rtlCol="0" anchor="t">
            <a:spAutoFit/>
          </a:bodyPr>
          <a:lstStyle/>
          <a:p>
            <a:pPr algn="just">
              <a:lnSpc>
                <a:spcPts val="4200"/>
              </a:lnSpc>
            </a:pPr>
            <a:r>
              <a:rPr lang="en-US" sz="3000" b="1">
                <a:solidFill>
                  <a:srgbClr val="000000"/>
                </a:solidFill>
                <a:latin typeface="Inter Bold"/>
                <a:ea typeface="Inter Bold"/>
                <a:cs typeface="Inter Bold"/>
                <a:sym typeface="Inter Bold"/>
              </a:rPr>
              <a:t>4.3. Vị trí và các mode làm việc của giao thức ESP</a:t>
            </a:r>
          </a:p>
          <a:p>
            <a:pPr algn="just">
              <a:lnSpc>
                <a:spcPts val="4200"/>
              </a:lnSpc>
            </a:pPr>
            <a:endParaRPr lang="en-US" sz="3000" b="1">
              <a:solidFill>
                <a:srgbClr val="000000"/>
              </a:solidFill>
              <a:latin typeface="Inter Bold"/>
              <a:ea typeface="Inter Bold"/>
              <a:cs typeface="Inter Bold"/>
              <a:sym typeface="Inter Bold"/>
            </a:endParaRPr>
          </a:p>
        </p:txBody>
      </p:sp>
      <p:sp>
        <p:nvSpPr>
          <p:cNvPr id="11" name="TextBox 11"/>
          <p:cNvSpPr txBox="1"/>
          <p:nvPr/>
        </p:nvSpPr>
        <p:spPr>
          <a:xfrm>
            <a:off x="9139238" y="4829492"/>
            <a:ext cx="9525" cy="1047750"/>
          </a:xfrm>
          <a:prstGeom prst="rect">
            <a:avLst/>
          </a:prstGeom>
        </p:spPr>
        <p:txBody>
          <a:bodyPr lIns="0" tIns="0" rIns="0" bIns="0" rtlCol="0" anchor="t">
            <a:spAutoFit/>
          </a:bodyPr>
          <a:lstStyle/>
          <a:p>
            <a:pPr algn="ctr">
              <a:lnSpc>
                <a:spcPts val="4200"/>
              </a:lnSpc>
            </a:pPr>
            <a:endParaRPr/>
          </a:p>
          <a:p>
            <a:pPr algn="ctr">
              <a:lnSpc>
                <a:spcPts val="4200"/>
              </a:lnSpc>
            </a:pPr>
            <a:endParaRPr/>
          </a:p>
        </p:txBody>
      </p:sp>
      <p:sp>
        <p:nvSpPr>
          <p:cNvPr id="12" name="TextBox 12"/>
          <p:cNvSpPr txBox="1"/>
          <p:nvPr/>
        </p:nvSpPr>
        <p:spPr>
          <a:xfrm>
            <a:off x="150102" y="7143750"/>
            <a:ext cx="17202047" cy="2114550"/>
          </a:xfrm>
          <a:prstGeom prst="rect">
            <a:avLst/>
          </a:prstGeom>
        </p:spPr>
        <p:txBody>
          <a:bodyPr lIns="0" tIns="0" rIns="0" bIns="0" rtlCol="0" anchor="t">
            <a:spAutoFit/>
          </a:bodyPr>
          <a:lstStyle/>
          <a:p>
            <a:pPr marL="647700" lvl="1" indent="-323850" algn="just">
              <a:lnSpc>
                <a:spcPts val="4200"/>
              </a:lnSpc>
              <a:buFont typeface="Arial"/>
              <a:buChar char="•"/>
            </a:pPr>
            <a:r>
              <a:rPr lang="en-US" sz="3000" b="1">
                <a:solidFill>
                  <a:srgbClr val="000000"/>
                </a:solidFill>
                <a:latin typeface="Inter Bold"/>
                <a:ea typeface="Inter Bold"/>
                <a:cs typeface="Inter Bold"/>
                <a:sym typeface="Inter Bold"/>
              </a:rPr>
              <a:t>Header IP:</a:t>
            </a:r>
            <a:r>
              <a:rPr lang="en-US" sz="3000">
                <a:solidFill>
                  <a:srgbClr val="000000"/>
                </a:solidFill>
                <a:latin typeface="Inter"/>
                <a:ea typeface="Inter"/>
                <a:cs typeface="Inter"/>
                <a:sym typeface="Inter"/>
              </a:rPr>
              <a:t> Phần đầu của gói tin IP chứa thông tin định tuyến.</a:t>
            </a:r>
          </a:p>
          <a:p>
            <a:pPr marL="647700" lvl="1" indent="-323850" algn="just">
              <a:lnSpc>
                <a:spcPts val="4200"/>
              </a:lnSpc>
              <a:buFont typeface="Arial"/>
              <a:buChar char="•"/>
            </a:pPr>
            <a:r>
              <a:rPr lang="en-US" sz="3000" b="1">
                <a:solidFill>
                  <a:srgbClr val="000000"/>
                </a:solidFill>
                <a:latin typeface="Inter Bold"/>
                <a:ea typeface="Inter Bold"/>
                <a:cs typeface="Inter Bold"/>
                <a:sym typeface="Inter Bold"/>
              </a:rPr>
              <a:t>ESP Header:</a:t>
            </a:r>
            <a:r>
              <a:rPr lang="en-US" sz="3000">
                <a:solidFill>
                  <a:srgbClr val="000000"/>
                </a:solidFill>
                <a:latin typeface="Inter"/>
                <a:ea typeface="Inter"/>
                <a:cs typeface="Inter"/>
                <a:sym typeface="Inter"/>
              </a:rPr>
              <a:t> Phần đầu ESP chứa thông tin về bảo mật như SPI (Security Parameter   Index), Sequence Number, và các thông tin xác thực.</a:t>
            </a:r>
          </a:p>
          <a:p>
            <a:pPr marL="647700" lvl="1" indent="-323850" algn="just">
              <a:lnSpc>
                <a:spcPts val="4200"/>
              </a:lnSpc>
              <a:buFont typeface="Arial"/>
              <a:buChar char="•"/>
            </a:pPr>
            <a:r>
              <a:rPr lang="en-US" sz="3000" b="1">
                <a:solidFill>
                  <a:srgbClr val="000000"/>
                </a:solidFill>
                <a:latin typeface="Inter Bold"/>
                <a:ea typeface="Inter Bold"/>
                <a:cs typeface="Inter Bold"/>
                <a:sym typeface="Inter Bold"/>
              </a:rPr>
              <a:t>Payload:</a:t>
            </a:r>
            <a:r>
              <a:rPr lang="en-US" sz="3000">
                <a:solidFill>
                  <a:srgbClr val="000000"/>
                </a:solidFill>
                <a:latin typeface="Inter"/>
                <a:ea typeface="Inter"/>
                <a:cs typeface="Inter"/>
                <a:sym typeface="Inter"/>
              </a:rPr>
              <a:t> Phần dữ liệu gốc được mã hóa và xác thực.</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59889" y="286385"/>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0800000">
            <a:off x="17352150" y="-130414"/>
            <a:ext cx="1161983" cy="1657788"/>
            <a:chOff x="0" y="0"/>
            <a:chExt cx="498497" cy="711200"/>
          </a:xfrm>
        </p:grpSpPr>
        <p:sp>
          <p:nvSpPr>
            <p:cNvPr id="6" name="Freeform 6"/>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7" name="TextBox 7"/>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6849130" y="191135"/>
            <a:ext cx="4589740" cy="1704340"/>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4. Giao thức ESP</a:t>
            </a:r>
          </a:p>
          <a:p>
            <a:pPr algn="ctr">
              <a:lnSpc>
                <a:spcPts val="6859"/>
              </a:lnSpc>
            </a:pPr>
            <a:endParaRPr lang="en-US" sz="4899">
              <a:solidFill>
                <a:srgbClr val="000000"/>
              </a:solidFill>
              <a:latin typeface="Calistoga"/>
              <a:ea typeface="Calistoga"/>
              <a:cs typeface="Calistoga"/>
              <a:sym typeface="Calistoga"/>
            </a:endParaRPr>
          </a:p>
        </p:txBody>
      </p:sp>
      <p:sp>
        <p:nvSpPr>
          <p:cNvPr id="9" name="TextBox 9"/>
          <p:cNvSpPr txBox="1"/>
          <p:nvPr/>
        </p:nvSpPr>
        <p:spPr>
          <a:xfrm>
            <a:off x="344002" y="1033780"/>
            <a:ext cx="16549333" cy="1047750"/>
          </a:xfrm>
          <a:prstGeom prst="rect">
            <a:avLst/>
          </a:prstGeom>
        </p:spPr>
        <p:txBody>
          <a:bodyPr lIns="0" tIns="0" rIns="0" bIns="0" rtlCol="0" anchor="t">
            <a:spAutoFit/>
          </a:bodyPr>
          <a:lstStyle/>
          <a:p>
            <a:pPr algn="just">
              <a:lnSpc>
                <a:spcPts val="4200"/>
              </a:lnSpc>
            </a:pPr>
            <a:r>
              <a:rPr lang="en-US" sz="3000" b="1">
                <a:solidFill>
                  <a:srgbClr val="000000"/>
                </a:solidFill>
                <a:latin typeface="Inter Bold"/>
                <a:ea typeface="Inter Bold"/>
                <a:cs typeface="Inter Bold"/>
                <a:sym typeface="Inter Bold"/>
              </a:rPr>
              <a:t>4.4. Nested và Adjacent Header trong Giao thức ESP:</a:t>
            </a:r>
          </a:p>
          <a:p>
            <a:pPr algn="just">
              <a:lnSpc>
                <a:spcPts val="4200"/>
              </a:lnSpc>
            </a:pPr>
            <a:endParaRPr lang="en-US" sz="3000" b="1">
              <a:solidFill>
                <a:srgbClr val="000000"/>
              </a:solidFill>
              <a:latin typeface="Inter Bold"/>
              <a:ea typeface="Inter Bold"/>
              <a:cs typeface="Inter Bold"/>
              <a:sym typeface="Inter Bold"/>
            </a:endParaRPr>
          </a:p>
        </p:txBody>
      </p:sp>
      <p:sp>
        <p:nvSpPr>
          <p:cNvPr id="10" name="TextBox 10"/>
          <p:cNvSpPr txBox="1"/>
          <p:nvPr/>
        </p:nvSpPr>
        <p:spPr>
          <a:xfrm>
            <a:off x="9139238" y="4829492"/>
            <a:ext cx="9525" cy="1047750"/>
          </a:xfrm>
          <a:prstGeom prst="rect">
            <a:avLst/>
          </a:prstGeom>
        </p:spPr>
        <p:txBody>
          <a:bodyPr lIns="0" tIns="0" rIns="0" bIns="0" rtlCol="0" anchor="t">
            <a:spAutoFit/>
          </a:bodyPr>
          <a:lstStyle/>
          <a:p>
            <a:pPr algn="ctr">
              <a:lnSpc>
                <a:spcPts val="4200"/>
              </a:lnSpc>
            </a:pPr>
            <a:endParaRPr/>
          </a:p>
          <a:p>
            <a:pPr algn="ctr">
              <a:lnSpc>
                <a:spcPts val="4200"/>
              </a:lnSpc>
            </a:pPr>
            <a:endParaRPr/>
          </a:p>
        </p:txBody>
      </p:sp>
      <p:sp>
        <p:nvSpPr>
          <p:cNvPr id="11" name="TextBox 11"/>
          <p:cNvSpPr txBox="1"/>
          <p:nvPr/>
        </p:nvSpPr>
        <p:spPr>
          <a:xfrm>
            <a:off x="754520" y="2100580"/>
            <a:ext cx="16504780" cy="3714750"/>
          </a:xfrm>
          <a:prstGeom prst="rect">
            <a:avLst/>
          </a:prstGeom>
        </p:spPr>
        <p:txBody>
          <a:bodyPr lIns="0" tIns="0" rIns="0" bIns="0" rtlCol="0" anchor="t">
            <a:spAutoFit/>
          </a:bodyPr>
          <a:lstStyle/>
          <a:p>
            <a:pPr algn="l">
              <a:lnSpc>
                <a:spcPts val="4200"/>
              </a:lnSpc>
            </a:pPr>
            <a:r>
              <a:rPr lang="en-US" sz="3000" b="1">
                <a:solidFill>
                  <a:srgbClr val="000000"/>
                </a:solidFill>
                <a:latin typeface="Inter Bold"/>
                <a:ea typeface="Inter Bold"/>
                <a:cs typeface="Inter Bold"/>
                <a:sym typeface="Inter Bold"/>
              </a:rPr>
              <a:t>Định nghĩa:</a:t>
            </a:r>
            <a:r>
              <a:rPr lang="en-US" sz="3000">
                <a:solidFill>
                  <a:srgbClr val="000000"/>
                </a:solidFill>
                <a:latin typeface="Inter"/>
                <a:ea typeface="Inter"/>
                <a:cs typeface="Inter"/>
                <a:sym typeface="Inter"/>
              </a:rPr>
              <a:t> Nested Header là một tiêu đề ESP được nhúng bên trong một gói tin IP khác. Nó được sử dụng để bảo vệ một phần hoặc toàn bộ gói tin bên trong.</a:t>
            </a:r>
          </a:p>
          <a:p>
            <a:pPr algn="l">
              <a:lnSpc>
                <a:spcPts val="4200"/>
              </a:lnSpc>
            </a:pPr>
            <a:r>
              <a:rPr lang="en-US" sz="3000" b="1">
                <a:solidFill>
                  <a:srgbClr val="000000"/>
                </a:solidFill>
                <a:latin typeface="Inter Bold"/>
                <a:ea typeface="Inter Bold"/>
                <a:cs typeface="Inter Bold"/>
                <a:sym typeface="Inter Bold"/>
              </a:rPr>
              <a:t>Chức năng:</a:t>
            </a:r>
          </a:p>
          <a:p>
            <a:pPr algn="l">
              <a:lnSpc>
                <a:spcPts val="4200"/>
              </a:lnSpc>
            </a:pPr>
            <a:r>
              <a:rPr lang="en-US" sz="3000" b="1">
                <a:solidFill>
                  <a:srgbClr val="000000"/>
                </a:solidFill>
                <a:latin typeface="Inter Bold"/>
                <a:ea typeface="Inter Bold"/>
                <a:cs typeface="Inter Bold"/>
                <a:sym typeface="Inter Bold"/>
              </a:rPr>
              <a:t>Bảo vệ dữ liệu: </a:t>
            </a:r>
            <a:r>
              <a:rPr lang="en-US" sz="3000">
                <a:solidFill>
                  <a:srgbClr val="000000"/>
                </a:solidFill>
                <a:latin typeface="Inter"/>
                <a:ea typeface="Inter"/>
                <a:cs typeface="Inter"/>
                <a:sym typeface="Inter"/>
              </a:rPr>
              <a:t>Mã hóa và xác thực dữ liệu nhạy cảm bên trong gói tin.</a:t>
            </a:r>
          </a:p>
          <a:p>
            <a:pPr algn="l">
              <a:lnSpc>
                <a:spcPts val="4200"/>
              </a:lnSpc>
            </a:pPr>
            <a:r>
              <a:rPr lang="en-US" sz="3000" b="1">
                <a:solidFill>
                  <a:srgbClr val="000000"/>
                </a:solidFill>
                <a:latin typeface="Inter Bold"/>
                <a:ea typeface="Inter Bold"/>
                <a:cs typeface="Inter Bold"/>
                <a:sym typeface="Inter Bold"/>
              </a:rPr>
              <a:t>Tạo đường hầm: </a:t>
            </a:r>
            <a:r>
              <a:rPr lang="en-US" sz="3000">
                <a:solidFill>
                  <a:srgbClr val="000000"/>
                </a:solidFill>
                <a:latin typeface="Inter"/>
                <a:ea typeface="Inter"/>
                <a:cs typeface="Inter"/>
                <a:sym typeface="Inter"/>
              </a:rPr>
              <a:t>Tạo một đường hầm ảo để truyền dữ liệu an toàn qua mạng không tin cậy.</a:t>
            </a:r>
          </a:p>
          <a:p>
            <a:pPr algn="l">
              <a:lnSpc>
                <a:spcPts val="4200"/>
              </a:lnSpc>
            </a:pPr>
            <a:r>
              <a:rPr lang="en-US" sz="3000" b="1">
                <a:solidFill>
                  <a:srgbClr val="000000"/>
                </a:solidFill>
                <a:latin typeface="Inter Bold"/>
                <a:ea typeface="Inter Bold"/>
                <a:cs typeface="Inter Bold"/>
                <a:sym typeface="Inter Bold"/>
              </a:rPr>
              <a:t>Vị trí:</a:t>
            </a:r>
            <a:r>
              <a:rPr lang="en-US" sz="3000">
                <a:solidFill>
                  <a:srgbClr val="000000"/>
                </a:solidFill>
                <a:latin typeface="Inter"/>
                <a:ea typeface="Inter"/>
                <a:cs typeface="Inter"/>
                <a:sym typeface="Inter"/>
              </a:rPr>
              <a:t> Nested Header thường được đặt ở vị trí payload của gói tin IP bên ngoài.</a:t>
            </a:r>
          </a:p>
          <a:p>
            <a:pPr algn="l">
              <a:lnSpc>
                <a:spcPts val="4200"/>
              </a:lnSpc>
            </a:pPr>
            <a:endParaRPr lang="en-US" sz="3000">
              <a:solidFill>
                <a:srgbClr val="000000"/>
              </a:solidFill>
              <a:latin typeface="Inter"/>
              <a:ea typeface="Inter"/>
              <a:cs typeface="Inter"/>
              <a:sym typeface="Inter"/>
            </a:endParaRPr>
          </a:p>
        </p:txBody>
      </p:sp>
      <p:sp>
        <p:nvSpPr>
          <p:cNvPr id="12" name="TextBox 12"/>
          <p:cNvSpPr txBox="1"/>
          <p:nvPr/>
        </p:nvSpPr>
        <p:spPr>
          <a:xfrm>
            <a:off x="754520" y="6253480"/>
            <a:ext cx="16952129" cy="3714750"/>
          </a:xfrm>
          <a:prstGeom prst="rect">
            <a:avLst/>
          </a:prstGeom>
        </p:spPr>
        <p:txBody>
          <a:bodyPr lIns="0" tIns="0" rIns="0" bIns="0" rtlCol="0" anchor="t">
            <a:spAutoFit/>
          </a:bodyPr>
          <a:lstStyle/>
          <a:p>
            <a:pPr algn="l">
              <a:lnSpc>
                <a:spcPts val="4200"/>
              </a:lnSpc>
            </a:pPr>
            <a:r>
              <a:rPr lang="en-US" sz="3000" b="1">
                <a:solidFill>
                  <a:srgbClr val="000000"/>
                </a:solidFill>
                <a:latin typeface="Inter Bold"/>
                <a:ea typeface="Inter Bold"/>
                <a:cs typeface="Inter Bold"/>
                <a:sym typeface="Inter Bold"/>
              </a:rPr>
              <a:t>Định nghĩa: </a:t>
            </a:r>
            <a:r>
              <a:rPr lang="en-US" sz="3000">
                <a:solidFill>
                  <a:srgbClr val="000000"/>
                </a:solidFill>
                <a:latin typeface="Inter"/>
                <a:ea typeface="Inter"/>
                <a:cs typeface="Inter"/>
                <a:sym typeface="Inter"/>
              </a:rPr>
              <a:t>Adjacent Header là một tiêu đề ESP được đặt liền kề với tiêu đề IP của gói tin.      Nó được sử dụng để bảo vệ toàn bộ gói tin IP, bao gồm cả tiêu đề và dữ liệu.  </a:t>
            </a:r>
          </a:p>
          <a:p>
            <a:pPr algn="l">
              <a:lnSpc>
                <a:spcPts val="4200"/>
              </a:lnSpc>
            </a:pPr>
            <a:r>
              <a:rPr lang="en-US" sz="3000" b="1">
                <a:solidFill>
                  <a:srgbClr val="000000"/>
                </a:solidFill>
                <a:latin typeface="Inter Bold"/>
                <a:ea typeface="Inter Bold"/>
                <a:cs typeface="Inter Bold"/>
                <a:sym typeface="Inter Bold"/>
              </a:rPr>
              <a:t>Chức năng:</a:t>
            </a:r>
          </a:p>
          <a:p>
            <a:pPr algn="l">
              <a:lnSpc>
                <a:spcPts val="4200"/>
              </a:lnSpc>
            </a:pPr>
            <a:r>
              <a:rPr lang="en-US" sz="3000" b="1">
                <a:solidFill>
                  <a:srgbClr val="000000"/>
                </a:solidFill>
                <a:latin typeface="Inter Bold"/>
                <a:ea typeface="Inter Bold"/>
                <a:cs typeface="Inter Bold"/>
                <a:sym typeface="Inter Bold"/>
              </a:rPr>
              <a:t>Bảo vệ toàn bộ gói tin: </a:t>
            </a:r>
            <a:r>
              <a:rPr lang="en-US" sz="3000">
                <a:solidFill>
                  <a:srgbClr val="000000"/>
                </a:solidFill>
                <a:latin typeface="Inter"/>
                <a:ea typeface="Inter"/>
                <a:cs typeface="Inter"/>
                <a:sym typeface="Inter"/>
              </a:rPr>
              <a:t>Mã hóa và xác thực cả tiêu đề IP và dữ liệu.</a:t>
            </a:r>
          </a:p>
          <a:p>
            <a:pPr algn="l">
              <a:lnSpc>
                <a:spcPts val="4200"/>
              </a:lnSpc>
            </a:pPr>
            <a:r>
              <a:rPr lang="en-US" sz="3000" b="1">
                <a:solidFill>
                  <a:srgbClr val="000000"/>
                </a:solidFill>
                <a:latin typeface="Inter Bold"/>
                <a:ea typeface="Inter Bold"/>
                <a:cs typeface="Inter Bold"/>
                <a:sym typeface="Inter Bold"/>
              </a:rPr>
              <a:t>Ngăn chặn phân tích lưu lượng: </a:t>
            </a:r>
            <a:r>
              <a:rPr lang="en-US" sz="3000">
                <a:solidFill>
                  <a:srgbClr val="000000"/>
                </a:solidFill>
                <a:latin typeface="Inter"/>
                <a:ea typeface="Inter"/>
                <a:cs typeface="Inter"/>
                <a:sym typeface="Inter"/>
              </a:rPr>
              <a:t>Làm cho việc phân tích lưu lượng trở nên khó khăn hơn.</a:t>
            </a:r>
          </a:p>
          <a:p>
            <a:pPr algn="l">
              <a:lnSpc>
                <a:spcPts val="4200"/>
              </a:lnSpc>
            </a:pPr>
            <a:r>
              <a:rPr lang="en-US" sz="3000" b="1">
                <a:solidFill>
                  <a:srgbClr val="000000"/>
                </a:solidFill>
                <a:latin typeface="Inter Bold"/>
                <a:ea typeface="Inter Bold"/>
                <a:cs typeface="Inter Bold"/>
                <a:sym typeface="Inter Bold"/>
              </a:rPr>
              <a:t>Vị trí: </a:t>
            </a:r>
            <a:r>
              <a:rPr lang="en-US" sz="3000">
                <a:solidFill>
                  <a:srgbClr val="000000"/>
                </a:solidFill>
                <a:latin typeface="Inter"/>
                <a:ea typeface="Inter"/>
                <a:cs typeface="Inter"/>
                <a:sym typeface="Inter"/>
              </a:rPr>
              <a:t>Adjacent Header thường được đặt ngay sau tiêu đề IP của gói tin.</a:t>
            </a:r>
          </a:p>
          <a:p>
            <a:pPr algn="l">
              <a:lnSpc>
                <a:spcPts val="4200"/>
              </a:lnSpc>
            </a:pPr>
            <a:endParaRPr lang="en-US" sz="3000">
              <a:solidFill>
                <a:srgbClr val="000000"/>
              </a:solidFill>
              <a:latin typeface="Inter"/>
              <a:ea typeface="Inter"/>
              <a:cs typeface="Inter"/>
              <a:sym typeface="Inter"/>
            </a:endParaRPr>
          </a:p>
        </p:txBody>
      </p:sp>
      <p:sp>
        <p:nvSpPr>
          <p:cNvPr id="13" name="TextBox 13"/>
          <p:cNvSpPr txBox="1"/>
          <p:nvPr/>
        </p:nvSpPr>
        <p:spPr>
          <a:xfrm>
            <a:off x="344002" y="1529080"/>
            <a:ext cx="16021817" cy="514350"/>
          </a:xfrm>
          <a:prstGeom prst="rect">
            <a:avLst/>
          </a:prstGeom>
        </p:spPr>
        <p:txBody>
          <a:bodyPr lIns="0" tIns="0" rIns="0" bIns="0" rtlCol="0" anchor="t">
            <a:spAutoFit/>
          </a:bodyPr>
          <a:lstStyle/>
          <a:p>
            <a:pPr algn="just">
              <a:lnSpc>
                <a:spcPts val="4200"/>
              </a:lnSpc>
            </a:pPr>
            <a:r>
              <a:rPr lang="en-US" sz="3000" b="1">
                <a:solidFill>
                  <a:srgbClr val="000000"/>
                </a:solidFill>
                <a:latin typeface="Inter Bold"/>
                <a:ea typeface="Inter Bold"/>
                <a:cs typeface="Inter Bold"/>
                <a:sym typeface="Inter Bold"/>
              </a:rPr>
              <a:t>1. Nested Header:</a:t>
            </a:r>
          </a:p>
        </p:txBody>
      </p:sp>
      <p:sp>
        <p:nvSpPr>
          <p:cNvPr id="14" name="TextBox 14"/>
          <p:cNvSpPr txBox="1"/>
          <p:nvPr/>
        </p:nvSpPr>
        <p:spPr>
          <a:xfrm>
            <a:off x="344002" y="5529580"/>
            <a:ext cx="16021817" cy="514350"/>
          </a:xfrm>
          <a:prstGeom prst="rect">
            <a:avLst/>
          </a:prstGeom>
        </p:spPr>
        <p:txBody>
          <a:bodyPr lIns="0" tIns="0" rIns="0" bIns="0" rtlCol="0" anchor="t">
            <a:spAutoFit/>
          </a:bodyPr>
          <a:lstStyle/>
          <a:p>
            <a:pPr algn="just">
              <a:lnSpc>
                <a:spcPts val="4200"/>
              </a:lnSpc>
            </a:pPr>
            <a:r>
              <a:rPr lang="en-US" sz="3000" b="1">
                <a:solidFill>
                  <a:srgbClr val="000000"/>
                </a:solidFill>
                <a:latin typeface="Inter Bold"/>
                <a:ea typeface="Inter Bold"/>
                <a:cs typeface="Inter Bold"/>
                <a:sym typeface="Inter Bold"/>
              </a:rPr>
              <a:t>2. Adjacent Header: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59889" y="286385"/>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0800000">
            <a:off x="17352150" y="-130414"/>
            <a:ext cx="1161983" cy="1657788"/>
            <a:chOff x="0" y="0"/>
            <a:chExt cx="498497" cy="711200"/>
          </a:xfrm>
        </p:grpSpPr>
        <p:sp>
          <p:nvSpPr>
            <p:cNvPr id="6" name="Freeform 6"/>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7" name="TextBox 7"/>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6849130" y="191135"/>
            <a:ext cx="4589740" cy="1704340"/>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4. Giao thức ESP</a:t>
            </a:r>
          </a:p>
          <a:p>
            <a:pPr algn="ctr">
              <a:lnSpc>
                <a:spcPts val="6859"/>
              </a:lnSpc>
            </a:pPr>
            <a:endParaRPr lang="en-US" sz="4899">
              <a:solidFill>
                <a:srgbClr val="000000"/>
              </a:solidFill>
              <a:latin typeface="Calistoga"/>
              <a:ea typeface="Calistoga"/>
              <a:cs typeface="Calistoga"/>
              <a:sym typeface="Calistoga"/>
            </a:endParaRPr>
          </a:p>
        </p:txBody>
      </p:sp>
      <p:sp>
        <p:nvSpPr>
          <p:cNvPr id="9" name="TextBox 9"/>
          <p:cNvSpPr txBox="1"/>
          <p:nvPr/>
        </p:nvSpPr>
        <p:spPr>
          <a:xfrm>
            <a:off x="416446" y="1282326"/>
            <a:ext cx="16549333" cy="1047750"/>
          </a:xfrm>
          <a:prstGeom prst="rect">
            <a:avLst/>
          </a:prstGeom>
        </p:spPr>
        <p:txBody>
          <a:bodyPr lIns="0" tIns="0" rIns="0" bIns="0" rtlCol="0" anchor="t">
            <a:spAutoFit/>
          </a:bodyPr>
          <a:lstStyle/>
          <a:p>
            <a:pPr algn="just">
              <a:lnSpc>
                <a:spcPts val="4200"/>
              </a:lnSpc>
            </a:pPr>
            <a:r>
              <a:rPr lang="en-US" sz="3000" b="1">
                <a:solidFill>
                  <a:srgbClr val="000000"/>
                </a:solidFill>
                <a:latin typeface="Inter Bold"/>
                <a:ea typeface="Inter Bold"/>
                <a:cs typeface="Inter Bold"/>
                <a:sym typeface="Inter Bold"/>
              </a:rPr>
              <a:t>4.5. Quá trình xử lí của ESP đối với các gói tin Ounbound:</a:t>
            </a:r>
          </a:p>
          <a:p>
            <a:pPr algn="just">
              <a:lnSpc>
                <a:spcPts val="4200"/>
              </a:lnSpc>
            </a:pPr>
            <a:endParaRPr lang="en-US" sz="3000" b="1">
              <a:solidFill>
                <a:srgbClr val="000000"/>
              </a:solidFill>
              <a:latin typeface="Inter Bold"/>
              <a:ea typeface="Inter Bold"/>
              <a:cs typeface="Inter Bold"/>
              <a:sym typeface="Inter Bold"/>
            </a:endParaRPr>
          </a:p>
        </p:txBody>
      </p:sp>
      <p:sp>
        <p:nvSpPr>
          <p:cNvPr id="10" name="TextBox 10"/>
          <p:cNvSpPr txBox="1"/>
          <p:nvPr/>
        </p:nvSpPr>
        <p:spPr>
          <a:xfrm>
            <a:off x="9139238" y="4829492"/>
            <a:ext cx="9525" cy="1047750"/>
          </a:xfrm>
          <a:prstGeom prst="rect">
            <a:avLst/>
          </a:prstGeom>
        </p:spPr>
        <p:txBody>
          <a:bodyPr lIns="0" tIns="0" rIns="0" bIns="0" rtlCol="0" anchor="t">
            <a:spAutoFit/>
          </a:bodyPr>
          <a:lstStyle/>
          <a:p>
            <a:pPr algn="ctr">
              <a:lnSpc>
                <a:spcPts val="4200"/>
              </a:lnSpc>
            </a:pPr>
            <a:endParaRPr/>
          </a:p>
          <a:p>
            <a:pPr algn="ctr">
              <a:lnSpc>
                <a:spcPts val="4200"/>
              </a:lnSpc>
            </a:pPr>
            <a:endParaRPr/>
          </a:p>
        </p:txBody>
      </p:sp>
      <p:sp>
        <p:nvSpPr>
          <p:cNvPr id="11" name="TextBox 11"/>
          <p:cNvSpPr txBox="1"/>
          <p:nvPr/>
        </p:nvSpPr>
        <p:spPr>
          <a:xfrm>
            <a:off x="1028699" y="2527589"/>
            <a:ext cx="5505449" cy="3036216"/>
          </a:xfrm>
          <a:prstGeom prst="rect">
            <a:avLst/>
          </a:prstGeom>
        </p:spPr>
        <p:txBody>
          <a:bodyPr wrap="square" lIns="0" tIns="0" rIns="0" bIns="0" rtlCol="0" anchor="t">
            <a:spAutoFit/>
          </a:bodyPr>
          <a:lstStyle/>
          <a:p>
            <a:pPr marL="734059" lvl="1" indent="-367030" algn="l">
              <a:lnSpc>
                <a:spcPts val="4759"/>
              </a:lnSpc>
              <a:buAutoNum type="arabicPeriod"/>
            </a:pPr>
            <a:r>
              <a:rPr lang="en-US" sz="3399" dirty="0" err="1">
                <a:solidFill>
                  <a:srgbClr val="000000"/>
                </a:solidFill>
                <a:latin typeface="Noto Serif Display"/>
                <a:ea typeface="Noto Serif Display"/>
                <a:cs typeface="Noto Serif Display"/>
                <a:sym typeface="Noto Serif Display"/>
              </a:rPr>
              <a:t>Tạo</a:t>
            </a:r>
            <a:r>
              <a:rPr lang="en-US" sz="3399" dirty="0">
                <a:solidFill>
                  <a:srgbClr val="000000"/>
                </a:solidFill>
                <a:latin typeface="Noto Serif Display"/>
                <a:ea typeface="Noto Serif Display"/>
                <a:cs typeface="Noto Serif Display"/>
                <a:sym typeface="Noto Serif Display"/>
              </a:rPr>
              <a:t> Header ESP</a:t>
            </a:r>
          </a:p>
          <a:p>
            <a:pPr marL="734059" lvl="1" indent="-367030" algn="l">
              <a:lnSpc>
                <a:spcPts val="4759"/>
              </a:lnSpc>
              <a:buAutoNum type="arabicPeriod"/>
            </a:pPr>
            <a:r>
              <a:rPr lang="en-US" sz="3399" dirty="0" err="1">
                <a:solidFill>
                  <a:srgbClr val="000000"/>
                </a:solidFill>
                <a:latin typeface="Noto Serif Display"/>
                <a:ea typeface="Noto Serif Display"/>
                <a:cs typeface="Noto Serif Display"/>
                <a:sym typeface="Noto Serif Display"/>
              </a:rPr>
              <a:t>Mã</a:t>
            </a:r>
            <a:r>
              <a:rPr lang="en-US" sz="3399" dirty="0">
                <a:solidFill>
                  <a:srgbClr val="000000"/>
                </a:solidFill>
                <a:latin typeface="Noto Serif Display"/>
                <a:ea typeface="Noto Serif Display"/>
                <a:cs typeface="Noto Serif Display"/>
                <a:sym typeface="Noto Serif Display"/>
              </a:rPr>
              <a:t> </a:t>
            </a:r>
            <a:r>
              <a:rPr lang="en-US" sz="3399" dirty="0" err="1">
                <a:solidFill>
                  <a:srgbClr val="000000"/>
                </a:solidFill>
                <a:latin typeface="Noto Serif Display"/>
                <a:ea typeface="Noto Serif Display"/>
                <a:cs typeface="Noto Serif Display"/>
                <a:sym typeface="Noto Serif Display"/>
              </a:rPr>
              <a:t>hóa</a:t>
            </a:r>
            <a:r>
              <a:rPr lang="en-US" sz="3399" dirty="0">
                <a:solidFill>
                  <a:srgbClr val="000000"/>
                </a:solidFill>
                <a:latin typeface="Noto Serif Display"/>
                <a:ea typeface="Noto Serif Display"/>
                <a:cs typeface="Noto Serif Display"/>
                <a:sym typeface="Noto Serif Display"/>
              </a:rPr>
              <a:t> </a:t>
            </a:r>
            <a:r>
              <a:rPr lang="en-US" sz="3399" dirty="0" err="1">
                <a:solidFill>
                  <a:srgbClr val="000000"/>
                </a:solidFill>
                <a:latin typeface="Noto Serif Display"/>
                <a:ea typeface="Noto Serif Display"/>
                <a:cs typeface="Noto Serif Display"/>
                <a:sym typeface="Noto Serif Display"/>
              </a:rPr>
              <a:t>dữ</a:t>
            </a:r>
            <a:r>
              <a:rPr lang="en-US" sz="3399" dirty="0">
                <a:solidFill>
                  <a:srgbClr val="000000"/>
                </a:solidFill>
                <a:latin typeface="Noto Serif Display"/>
                <a:ea typeface="Noto Serif Display"/>
                <a:cs typeface="Noto Serif Display"/>
                <a:sym typeface="Noto Serif Display"/>
              </a:rPr>
              <a:t> </a:t>
            </a:r>
            <a:r>
              <a:rPr lang="en-US" sz="3399" dirty="0" err="1">
                <a:solidFill>
                  <a:srgbClr val="000000"/>
                </a:solidFill>
                <a:latin typeface="Noto Serif Display"/>
                <a:ea typeface="Noto Serif Display"/>
                <a:cs typeface="Noto Serif Display"/>
                <a:sym typeface="Noto Serif Display"/>
              </a:rPr>
              <a:t>liệu</a:t>
            </a:r>
            <a:endParaRPr lang="en-US" sz="3399" dirty="0">
              <a:solidFill>
                <a:srgbClr val="000000"/>
              </a:solidFill>
              <a:latin typeface="Noto Serif Display"/>
              <a:ea typeface="Noto Serif Display"/>
              <a:cs typeface="Noto Serif Display"/>
              <a:sym typeface="Noto Serif Display"/>
            </a:endParaRPr>
          </a:p>
          <a:p>
            <a:pPr marL="734059" lvl="1" indent="-367030" algn="l">
              <a:lnSpc>
                <a:spcPts val="4759"/>
              </a:lnSpc>
              <a:buAutoNum type="arabicPeriod"/>
            </a:pPr>
            <a:r>
              <a:rPr lang="en-US" sz="3399" dirty="0" err="1">
                <a:solidFill>
                  <a:srgbClr val="000000"/>
                </a:solidFill>
                <a:latin typeface="Noto Serif Display"/>
                <a:ea typeface="Noto Serif Display"/>
                <a:cs typeface="Noto Serif Display"/>
                <a:sym typeface="Noto Serif Display"/>
              </a:rPr>
              <a:t>Tính</a:t>
            </a:r>
            <a:r>
              <a:rPr lang="en-US" sz="3399" dirty="0">
                <a:solidFill>
                  <a:srgbClr val="000000"/>
                </a:solidFill>
                <a:latin typeface="Noto Serif Display"/>
                <a:ea typeface="Noto Serif Display"/>
                <a:cs typeface="Noto Serif Display"/>
                <a:sym typeface="Noto Serif Display"/>
              </a:rPr>
              <a:t> </a:t>
            </a:r>
            <a:r>
              <a:rPr lang="en-US" sz="3399" dirty="0" err="1">
                <a:solidFill>
                  <a:srgbClr val="000000"/>
                </a:solidFill>
                <a:latin typeface="Noto Serif Display"/>
                <a:ea typeface="Noto Serif Display"/>
                <a:cs typeface="Noto Serif Display"/>
                <a:sym typeface="Noto Serif Display"/>
              </a:rPr>
              <a:t>toán</a:t>
            </a:r>
            <a:r>
              <a:rPr lang="en-US" sz="3399" dirty="0">
                <a:solidFill>
                  <a:srgbClr val="000000"/>
                </a:solidFill>
                <a:latin typeface="Noto Serif Display"/>
                <a:ea typeface="Noto Serif Display"/>
                <a:cs typeface="Noto Serif Display"/>
                <a:sym typeface="Noto Serif Display"/>
              </a:rPr>
              <a:t> </a:t>
            </a:r>
            <a:r>
              <a:rPr lang="en-US" sz="3399" dirty="0" err="1">
                <a:solidFill>
                  <a:srgbClr val="000000"/>
                </a:solidFill>
                <a:latin typeface="Noto Serif Display"/>
                <a:ea typeface="Noto Serif Display"/>
                <a:cs typeface="Noto Serif Display"/>
                <a:sym typeface="Noto Serif Display"/>
              </a:rPr>
              <a:t>mã</a:t>
            </a:r>
            <a:r>
              <a:rPr lang="en-US" sz="3399" dirty="0">
                <a:solidFill>
                  <a:srgbClr val="000000"/>
                </a:solidFill>
                <a:latin typeface="Noto Serif Display"/>
                <a:ea typeface="Noto Serif Display"/>
                <a:cs typeface="Noto Serif Display"/>
                <a:sym typeface="Noto Serif Display"/>
              </a:rPr>
              <a:t> </a:t>
            </a:r>
            <a:r>
              <a:rPr lang="en-US" sz="3399" dirty="0" err="1">
                <a:solidFill>
                  <a:srgbClr val="000000"/>
                </a:solidFill>
                <a:latin typeface="Noto Serif Display"/>
                <a:ea typeface="Noto Serif Display"/>
                <a:cs typeface="Noto Serif Display"/>
                <a:sym typeface="Noto Serif Display"/>
              </a:rPr>
              <a:t>xác</a:t>
            </a:r>
            <a:r>
              <a:rPr lang="en-US" sz="3399" dirty="0">
                <a:solidFill>
                  <a:srgbClr val="000000"/>
                </a:solidFill>
                <a:latin typeface="Noto Serif Display"/>
                <a:ea typeface="Noto Serif Display"/>
                <a:cs typeface="Noto Serif Display"/>
                <a:sym typeface="Noto Serif Display"/>
              </a:rPr>
              <a:t> </a:t>
            </a:r>
            <a:r>
              <a:rPr lang="en-US" sz="3399" dirty="0" err="1">
                <a:solidFill>
                  <a:srgbClr val="000000"/>
                </a:solidFill>
                <a:latin typeface="Noto Serif Display"/>
                <a:ea typeface="Noto Serif Display"/>
                <a:cs typeface="Noto Serif Display"/>
                <a:sym typeface="Noto Serif Display"/>
              </a:rPr>
              <a:t>thực</a:t>
            </a:r>
            <a:endParaRPr lang="en-US" sz="3399" dirty="0">
              <a:solidFill>
                <a:srgbClr val="000000"/>
              </a:solidFill>
              <a:latin typeface="Noto Serif Display"/>
              <a:ea typeface="Noto Serif Display"/>
              <a:cs typeface="Noto Serif Display"/>
              <a:sym typeface="Noto Serif Display"/>
            </a:endParaRPr>
          </a:p>
          <a:p>
            <a:pPr marL="734059" lvl="1" indent="-367030" algn="l">
              <a:lnSpc>
                <a:spcPts val="4759"/>
              </a:lnSpc>
              <a:buAutoNum type="arabicPeriod"/>
            </a:pPr>
            <a:r>
              <a:rPr lang="en-US" sz="3399" dirty="0" err="1">
                <a:solidFill>
                  <a:srgbClr val="000000"/>
                </a:solidFill>
                <a:latin typeface="Noto Serif Display"/>
                <a:ea typeface="Noto Serif Display"/>
                <a:cs typeface="Noto Serif Display"/>
                <a:sym typeface="Noto Serif Display"/>
              </a:rPr>
              <a:t>Đóng</a:t>
            </a:r>
            <a:r>
              <a:rPr lang="en-US" sz="3399" dirty="0">
                <a:solidFill>
                  <a:srgbClr val="000000"/>
                </a:solidFill>
                <a:latin typeface="Noto Serif Display"/>
                <a:ea typeface="Noto Serif Display"/>
                <a:cs typeface="Noto Serif Display"/>
                <a:sym typeface="Noto Serif Display"/>
              </a:rPr>
              <a:t> </a:t>
            </a:r>
            <a:r>
              <a:rPr lang="en-US" sz="3399" dirty="0" err="1">
                <a:solidFill>
                  <a:srgbClr val="000000"/>
                </a:solidFill>
                <a:latin typeface="Noto Serif Display"/>
                <a:ea typeface="Noto Serif Display"/>
                <a:cs typeface="Noto Serif Display"/>
                <a:sym typeface="Noto Serif Display"/>
              </a:rPr>
              <a:t>gói</a:t>
            </a:r>
            <a:endParaRPr lang="en-US" sz="3399" dirty="0">
              <a:solidFill>
                <a:srgbClr val="000000"/>
              </a:solidFill>
              <a:latin typeface="Noto Serif Display"/>
              <a:ea typeface="Noto Serif Display"/>
              <a:cs typeface="Noto Serif Display"/>
              <a:sym typeface="Noto Serif Display"/>
            </a:endParaRPr>
          </a:p>
          <a:p>
            <a:pPr marL="734059" lvl="1" indent="-367030" algn="l">
              <a:lnSpc>
                <a:spcPts val="4759"/>
              </a:lnSpc>
              <a:buAutoNum type="arabicPeriod"/>
            </a:pPr>
            <a:r>
              <a:rPr lang="en-US" sz="3399" dirty="0" err="1">
                <a:solidFill>
                  <a:srgbClr val="000000"/>
                </a:solidFill>
                <a:latin typeface="Noto Serif Display"/>
                <a:ea typeface="Noto Serif Display"/>
                <a:cs typeface="Noto Serif Display"/>
                <a:sym typeface="Noto Serif Display"/>
              </a:rPr>
              <a:t>Gửi</a:t>
            </a:r>
            <a:r>
              <a:rPr lang="en-US" sz="3399" dirty="0">
                <a:solidFill>
                  <a:srgbClr val="000000"/>
                </a:solidFill>
                <a:latin typeface="Noto Serif Display"/>
                <a:ea typeface="Noto Serif Display"/>
                <a:cs typeface="Noto Serif Display"/>
                <a:sym typeface="Noto Serif Display"/>
              </a:rPr>
              <a:t> </a:t>
            </a:r>
            <a:r>
              <a:rPr lang="en-US" sz="3399" dirty="0" err="1">
                <a:solidFill>
                  <a:srgbClr val="000000"/>
                </a:solidFill>
                <a:latin typeface="Noto Serif Display"/>
                <a:ea typeface="Noto Serif Display"/>
                <a:cs typeface="Noto Serif Display"/>
                <a:sym typeface="Noto Serif Display"/>
              </a:rPr>
              <a:t>gói</a:t>
            </a:r>
            <a:r>
              <a:rPr lang="en-US" sz="3399" dirty="0">
                <a:solidFill>
                  <a:srgbClr val="000000"/>
                </a:solidFill>
                <a:latin typeface="Noto Serif Display"/>
                <a:ea typeface="Noto Serif Display"/>
                <a:cs typeface="Noto Serif Display"/>
                <a:sym typeface="Noto Serif Display"/>
              </a:rPr>
              <a:t> tin</a:t>
            </a:r>
          </a:p>
        </p:txBody>
      </p:sp>
      <p:sp>
        <p:nvSpPr>
          <p:cNvPr id="12" name="TextBox 12"/>
          <p:cNvSpPr txBox="1"/>
          <p:nvPr/>
        </p:nvSpPr>
        <p:spPr>
          <a:xfrm>
            <a:off x="416446" y="1915477"/>
            <a:ext cx="8271243" cy="1047750"/>
          </a:xfrm>
          <a:prstGeom prst="rect">
            <a:avLst/>
          </a:prstGeom>
        </p:spPr>
        <p:txBody>
          <a:bodyPr lIns="0" tIns="0" rIns="0" bIns="0" rtlCol="0" anchor="t">
            <a:spAutoFit/>
          </a:bodyPr>
          <a:lstStyle/>
          <a:p>
            <a:pPr algn="ctr">
              <a:lnSpc>
                <a:spcPts val="4200"/>
              </a:lnSpc>
            </a:pPr>
            <a:r>
              <a:rPr lang="en-US" sz="3000" b="1">
                <a:solidFill>
                  <a:srgbClr val="000000"/>
                </a:solidFill>
                <a:latin typeface="Inter Bold"/>
                <a:ea typeface="Inter Bold"/>
                <a:cs typeface="Inter Bold"/>
                <a:sym typeface="Inter Bold"/>
              </a:rPr>
              <a:t>Quá trình xử lý gói tin outbound của ESP:</a:t>
            </a:r>
          </a:p>
          <a:p>
            <a:pPr algn="ctr">
              <a:lnSpc>
                <a:spcPts val="4200"/>
              </a:lnSpc>
            </a:pPr>
            <a:r>
              <a:rPr lang="en-US" sz="3000">
                <a:solidFill>
                  <a:srgbClr val="000000"/>
                </a:solidFill>
                <a:latin typeface="Inter"/>
                <a:ea typeface="Inter"/>
                <a:cs typeface="Inter"/>
                <a:sym typeface="Inter"/>
              </a:rPr>
              <a:t>:</a:t>
            </a:r>
          </a:p>
        </p:txBody>
      </p:sp>
      <p:sp>
        <p:nvSpPr>
          <p:cNvPr id="13" name="TextBox 13"/>
          <p:cNvSpPr txBox="1"/>
          <p:nvPr/>
        </p:nvSpPr>
        <p:spPr>
          <a:xfrm>
            <a:off x="698957" y="5717829"/>
            <a:ext cx="8483143" cy="494431"/>
          </a:xfrm>
          <a:prstGeom prst="rect">
            <a:avLst/>
          </a:prstGeom>
        </p:spPr>
        <p:txBody>
          <a:bodyPr wrap="square" lIns="0" tIns="0" rIns="0" bIns="0" rtlCol="0" anchor="t">
            <a:spAutoFit/>
          </a:bodyPr>
          <a:lstStyle/>
          <a:p>
            <a:pPr algn="ctr">
              <a:lnSpc>
                <a:spcPts val="4200"/>
              </a:lnSpc>
            </a:pPr>
            <a:r>
              <a:rPr lang="en-US" sz="3000" b="1" dirty="0" err="1">
                <a:solidFill>
                  <a:srgbClr val="000000"/>
                </a:solidFill>
                <a:latin typeface="Inter Bold"/>
                <a:ea typeface="Inter Bold"/>
                <a:cs typeface="Inter Bold"/>
                <a:sym typeface="Inter Bold"/>
              </a:rPr>
              <a:t>Các</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thành</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phần</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chính</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trong</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quá</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trình</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xử</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lý</a:t>
            </a:r>
            <a:r>
              <a:rPr lang="en-US" sz="3000" b="1" dirty="0">
                <a:solidFill>
                  <a:srgbClr val="000000"/>
                </a:solidFill>
                <a:latin typeface="Inter Bold"/>
                <a:ea typeface="Inter Bold"/>
                <a:cs typeface="Inter Bold"/>
                <a:sym typeface="Inter Bold"/>
              </a:rPr>
              <a:t>:</a:t>
            </a:r>
          </a:p>
        </p:txBody>
      </p:sp>
      <p:sp>
        <p:nvSpPr>
          <p:cNvPr id="14" name="TextBox 14"/>
          <p:cNvSpPr txBox="1"/>
          <p:nvPr/>
        </p:nvSpPr>
        <p:spPr>
          <a:xfrm>
            <a:off x="698957" y="6441729"/>
            <a:ext cx="16718370" cy="3181350"/>
          </a:xfrm>
          <a:prstGeom prst="rect">
            <a:avLst/>
          </a:prstGeom>
        </p:spPr>
        <p:txBody>
          <a:bodyPr lIns="0" tIns="0" rIns="0" bIns="0" rtlCol="0" anchor="t">
            <a:spAutoFit/>
          </a:bodyPr>
          <a:lstStyle/>
          <a:p>
            <a:pPr marL="647702" lvl="1" indent="-323851" algn="l">
              <a:lnSpc>
                <a:spcPts val="4200"/>
              </a:lnSpc>
              <a:buFont typeface="Arial"/>
              <a:buChar char="•"/>
            </a:pPr>
            <a:r>
              <a:rPr lang="en-US" sz="3000" b="1">
                <a:solidFill>
                  <a:srgbClr val="000000"/>
                </a:solidFill>
                <a:latin typeface="Inter Bold"/>
                <a:ea typeface="Inter Bold"/>
                <a:cs typeface="Inter Bold"/>
                <a:sym typeface="Inter Bold"/>
              </a:rPr>
              <a:t>SA (Security Association):</a:t>
            </a:r>
            <a:r>
              <a:rPr lang="en-US" sz="3000">
                <a:solidFill>
                  <a:srgbClr val="000000"/>
                </a:solidFill>
                <a:latin typeface="Inter"/>
                <a:ea typeface="Inter"/>
                <a:cs typeface="Inter"/>
                <a:sym typeface="Inter"/>
              </a:rPr>
              <a:t> Một kết nối bảo mật được thiết lập giữa hai điểm cuối, xác định các thông số bảo mật như thuật toán mã hóa, xác thực, và các khóa.</a:t>
            </a:r>
          </a:p>
          <a:p>
            <a:pPr marL="647702" lvl="1" indent="-323851" algn="l">
              <a:lnSpc>
                <a:spcPts val="4200"/>
              </a:lnSpc>
              <a:buFont typeface="Arial"/>
              <a:buChar char="•"/>
            </a:pPr>
            <a:r>
              <a:rPr lang="en-US" sz="3000" b="1">
                <a:solidFill>
                  <a:srgbClr val="000000"/>
                </a:solidFill>
                <a:latin typeface="Inter Bold"/>
                <a:ea typeface="Inter Bold"/>
                <a:cs typeface="Inter Bold"/>
                <a:sym typeface="Inter Bold"/>
              </a:rPr>
              <a:t>SPI:</a:t>
            </a:r>
            <a:r>
              <a:rPr lang="en-US" sz="3000">
                <a:solidFill>
                  <a:srgbClr val="000000"/>
                </a:solidFill>
                <a:latin typeface="Inter"/>
                <a:ea typeface="Inter"/>
                <a:cs typeface="Inter"/>
                <a:sym typeface="Inter"/>
              </a:rPr>
              <a:t> Một số nhận dạng duy nhất cho một SA, giúp phân biệt các kết nối bảo mật khác nhau.</a:t>
            </a:r>
          </a:p>
          <a:p>
            <a:pPr marL="647702" lvl="1" indent="-323851" algn="l">
              <a:lnSpc>
                <a:spcPts val="4200"/>
              </a:lnSpc>
              <a:buFont typeface="Arial"/>
              <a:buChar char="•"/>
            </a:pPr>
            <a:r>
              <a:rPr lang="en-US" sz="3000" b="1">
                <a:solidFill>
                  <a:srgbClr val="000000"/>
                </a:solidFill>
                <a:latin typeface="Inter Bold"/>
                <a:ea typeface="Inter Bold"/>
                <a:cs typeface="Inter Bold"/>
                <a:sym typeface="Inter Bold"/>
              </a:rPr>
              <a:t>Sequence number:</a:t>
            </a:r>
            <a:r>
              <a:rPr lang="en-US" sz="3000">
                <a:solidFill>
                  <a:srgbClr val="000000"/>
                </a:solidFill>
                <a:latin typeface="Inter"/>
                <a:ea typeface="Inter"/>
                <a:cs typeface="Inter"/>
                <a:sym typeface="Inter"/>
              </a:rPr>
              <a:t> Giúp ngăn chặn các gói tin bị tái phát (replay attack).</a:t>
            </a:r>
          </a:p>
          <a:p>
            <a:pPr marL="647702" lvl="1" indent="-323851" algn="l">
              <a:lnSpc>
                <a:spcPts val="4200"/>
              </a:lnSpc>
              <a:buFont typeface="Arial"/>
              <a:buChar char="•"/>
            </a:pPr>
            <a:r>
              <a:rPr lang="en-US" sz="3000" b="1">
                <a:solidFill>
                  <a:srgbClr val="000000"/>
                </a:solidFill>
                <a:latin typeface="Inter Bold"/>
                <a:ea typeface="Inter Bold"/>
                <a:cs typeface="Inter Bold"/>
                <a:sym typeface="Inter Bold"/>
              </a:rPr>
              <a:t>Integrity check value (ICV): </a:t>
            </a:r>
            <a:r>
              <a:rPr lang="en-US" sz="3000">
                <a:solidFill>
                  <a:srgbClr val="000000"/>
                </a:solidFill>
                <a:latin typeface="Inter"/>
                <a:ea typeface="Inter"/>
                <a:cs typeface="Inter"/>
                <a:sym typeface="Inter"/>
              </a:rPr>
              <a:t>Mã băm dùng để xác minh tính toàn vẹn của dữ liệu.</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59889" y="286385"/>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0800000">
            <a:off x="17352150" y="-130414"/>
            <a:ext cx="1161983" cy="1657788"/>
            <a:chOff x="0" y="0"/>
            <a:chExt cx="498497" cy="711200"/>
          </a:xfrm>
        </p:grpSpPr>
        <p:sp>
          <p:nvSpPr>
            <p:cNvPr id="6" name="Freeform 6"/>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7" name="TextBox 7"/>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6849130" y="191135"/>
            <a:ext cx="4589740" cy="1704340"/>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4. Giao thức ESP</a:t>
            </a:r>
          </a:p>
          <a:p>
            <a:pPr algn="ctr">
              <a:lnSpc>
                <a:spcPts val="6859"/>
              </a:lnSpc>
            </a:pPr>
            <a:endParaRPr lang="en-US" sz="4899">
              <a:solidFill>
                <a:srgbClr val="000000"/>
              </a:solidFill>
              <a:latin typeface="Calistoga"/>
              <a:ea typeface="Calistoga"/>
              <a:cs typeface="Calistoga"/>
              <a:sym typeface="Calistoga"/>
            </a:endParaRPr>
          </a:p>
        </p:txBody>
      </p:sp>
      <p:sp>
        <p:nvSpPr>
          <p:cNvPr id="9" name="TextBox 9"/>
          <p:cNvSpPr txBox="1"/>
          <p:nvPr/>
        </p:nvSpPr>
        <p:spPr>
          <a:xfrm>
            <a:off x="319853" y="971550"/>
            <a:ext cx="16549333" cy="1581150"/>
          </a:xfrm>
          <a:prstGeom prst="rect">
            <a:avLst/>
          </a:prstGeom>
        </p:spPr>
        <p:txBody>
          <a:bodyPr lIns="0" tIns="0" rIns="0" bIns="0" rtlCol="0" anchor="t">
            <a:spAutoFit/>
          </a:bodyPr>
          <a:lstStyle/>
          <a:p>
            <a:pPr algn="just">
              <a:lnSpc>
                <a:spcPts val="4200"/>
              </a:lnSpc>
            </a:pPr>
            <a:r>
              <a:rPr lang="en-US" sz="3000" b="1">
                <a:solidFill>
                  <a:srgbClr val="000000"/>
                </a:solidFill>
                <a:latin typeface="Inter Bold"/>
                <a:ea typeface="Inter Bold"/>
                <a:cs typeface="Inter Bold"/>
                <a:sym typeface="Inter Bold"/>
              </a:rPr>
              <a:t>4.6. Quá trình xử lý của ESP đối với gói tin Inbound</a:t>
            </a:r>
          </a:p>
          <a:p>
            <a:pPr algn="just">
              <a:lnSpc>
                <a:spcPts val="4200"/>
              </a:lnSpc>
            </a:pPr>
            <a:endParaRPr lang="en-US" sz="3000" b="1">
              <a:solidFill>
                <a:srgbClr val="000000"/>
              </a:solidFill>
              <a:latin typeface="Inter Bold"/>
              <a:ea typeface="Inter Bold"/>
              <a:cs typeface="Inter Bold"/>
              <a:sym typeface="Inter Bold"/>
            </a:endParaRPr>
          </a:p>
          <a:p>
            <a:pPr algn="just">
              <a:lnSpc>
                <a:spcPts val="4200"/>
              </a:lnSpc>
            </a:pPr>
            <a:endParaRPr lang="en-US" sz="3000" b="1">
              <a:solidFill>
                <a:srgbClr val="000000"/>
              </a:solidFill>
              <a:latin typeface="Inter Bold"/>
              <a:ea typeface="Inter Bold"/>
              <a:cs typeface="Inter Bold"/>
              <a:sym typeface="Inter Bold"/>
            </a:endParaRPr>
          </a:p>
        </p:txBody>
      </p:sp>
      <p:sp>
        <p:nvSpPr>
          <p:cNvPr id="10" name="TextBox 10"/>
          <p:cNvSpPr txBox="1"/>
          <p:nvPr/>
        </p:nvSpPr>
        <p:spPr>
          <a:xfrm>
            <a:off x="438871" y="2711575"/>
            <a:ext cx="17316300" cy="514350"/>
          </a:xfrm>
          <a:prstGeom prst="rect">
            <a:avLst/>
          </a:prstGeom>
        </p:spPr>
        <p:txBody>
          <a:bodyPr lIns="0" tIns="0" rIns="0" bIns="0" rtlCol="0" anchor="t">
            <a:spAutoFit/>
          </a:bodyPr>
          <a:lstStyle/>
          <a:p>
            <a:pPr algn="just">
              <a:lnSpc>
                <a:spcPts val="4200"/>
              </a:lnSpc>
            </a:pPr>
            <a:r>
              <a:rPr lang="en-US" sz="3000" b="1">
                <a:solidFill>
                  <a:srgbClr val="000000"/>
                </a:solidFill>
                <a:latin typeface="Inter Bold"/>
                <a:ea typeface="Inter Bold"/>
                <a:cs typeface="Inter Bold"/>
                <a:sym typeface="Inter Bold"/>
              </a:rPr>
              <a:t>Quá trình xử lý của ESP đối với gói tin inbound (gói tin đến máy nhận) bao gồm các bước sau:</a:t>
            </a:r>
          </a:p>
        </p:txBody>
      </p:sp>
      <p:sp>
        <p:nvSpPr>
          <p:cNvPr id="11" name="TextBox 11"/>
          <p:cNvSpPr txBox="1"/>
          <p:nvPr/>
        </p:nvSpPr>
        <p:spPr>
          <a:xfrm>
            <a:off x="438871" y="4383149"/>
            <a:ext cx="16913278" cy="3713790"/>
          </a:xfrm>
          <a:prstGeom prst="rect">
            <a:avLst/>
          </a:prstGeom>
        </p:spPr>
        <p:txBody>
          <a:bodyPr lIns="0" tIns="0" rIns="0" bIns="0" rtlCol="0" anchor="t">
            <a:spAutoFit/>
          </a:bodyPr>
          <a:lstStyle/>
          <a:p>
            <a:pPr marL="655861" lvl="1" indent="-327931" algn="l">
              <a:lnSpc>
                <a:spcPts val="4252"/>
              </a:lnSpc>
              <a:buAutoNum type="arabicPeriod"/>
            </a:pPr>
            <a:r>
              <a:rPr lang="en-US" sz="3037" b="1">
                <a:solidFill>
                  <a:srgbClr val="000000"/>
                </a:solidFill>
                <a:latin typeface="Inter Bold"/>
                <a:ea typeface="Inter Bold"/>
                <a:cs typeface="Inter Bold"/>
                <a:sym typeface="Inter Bold"/>
              </a:rPr>
              <a:t>Xác thực tính toàn vẹn: </a:t>
            </a:r>
            <a:r>
              <a:rPr lang="en-US" sz="3037">
                <a:solidFill>
                  <a:srgbClr val="000000"/>
                </a:solidFill>
                <a:latin typeface="Inter"/>
                <a:ea typeface="Inter"/>
                <a:cs typeface="Inter"/>
                <a:sym typeface="Inter"/>
              </a:rPr>
              <a:t>Gói tin sẽ được kiểm tra tính toàn vẹn bằng cách sử dụng mã xác thực.</a:t>
            </a:r>
          </a:p>
          <a:p>
            <a:pPr marL="655861" lvl="1" indent="-327931" algn="l">
              <a:lnSpc>
                <a:spcPts val="4252"/>
              </a:lnSpc>
              <a:buAutoNum type="arabicPeriod"/>
            </a:pPr>
            <a:r>
              <a:rPr lang="en-US" sz="3037" b="1">
                <a:solidFill>
                  <a:srgbClr val="000000"/>
                </a:solidFill>
                <a:latin typeface="Inter Bold"/>
                <a:ea typeface="Inter Bold"/>
                <a:cs typeface="Inter Bold"/>
                <a:sym typeface="Inter Bold"/>
              </a:rPr>
              <a:t>Giải mã dữ liệu:</a:t>
            </a:r>
            <a:r>
              <a:rPr lang="en-US" sz="3037">
                <a:solidFill>
                  <a:srgbClr val="000000"/>
                </a:solidFill>
                <a:latin typeface="Inter"/>
                <a:ea typeface="Inter"/>
                <a:cs typeface="Inter"/>
                <a:sym typeface="Inter"/>
              </a:rPr>
              <a:t> Dữ liệu được giải mã nếu đã được mã hóa.</a:t>
            </a:r>
          </a:p>
          <a:p>
            <a:pPr marL="655861" lvl="1" indent="-327931" algn="l">
              <a:lnSpc>
                <a:spcPts val="4252"/>
              </a:lnSpc>
              <a:buAutoNum type="arabicPeriod"/>
            </a:pPr>
            <a:r>
              <a:rPr lang="en-US" sz="3037" b="1">
                <a:solidFill>
                  <a:srgbClr val="000000"/>
                </a:solidFill>
                <a:latin typeface="Inter Bold"/>
                <a:ea typeface="Inter Bold"/>
                <a:cs typeface="Inter Bold"/>
                <a:sym typeface="Inter Bold"/>
              </a:rPr>
              <a:t>Loại bỏ ESP trailer:</a:t>
            </a:r>
            <a:r>
              <a:rPr lang="en-US" sz="3037">
                <a:solidFill>
                  <a:srgbClr val="000000"/>
                </a:solidFill>
                <a:latin typeface="Inter"/>
                <a:ea typeface="Inter"/>
                <a:cs typeface="Inter"/>
                <a:sym typeface="Inter"/>
              </a:rPr>
              <a:t> Phần trailer được loại bỏ, trong đó có padding và các thông tin hỗ trợ.</a:t>
            </a:r>
          </a:p>
          <a:p>
            <a:pPr marL="655861" lvl="1" indent="-327931" algn="l">
              <a:lnSpc>
                <a:spcPts val="4252"/>
              </a:lnSpc>
              <a:buAutoNum type="arabicPeriod"/>
            </a:pPr>
            <a:r>
              <a:rPr lang="en-US" sz="3037" b="1">
                <a:solidFill>
                  <a:srgbClr val="000000"/>
                </a:solidFill>
                <a:latin typeface="Inter Bold"/>
                <a:ea typeface="Inter Bold"/>
                <a:cs typeface="Inter Bold"/>
                <a:sym typeface="Inter Bold"/>
              </a:rPr>
              <a:t>Trả lại dữ liệu gốc:</a:t>
            </a:r>
            <a:r>
              <a:rPr lang="en-US" sz="3037">
                <a:solidFill>
                  <a:srgbClr val="000000"/>
                </a:solidFill>
                <a:latin typeface="Inter"/>
                <a:ea typeface="Inter"/>
                <a:cs typeface="Inter"/>
                <a:sym typeface="Inter"/>
              </a:rPr>
              <a:t> Sau khi giải mã và kiểm tra tính toàn vẹn, dữ liệu gốc sẽ được trả lại cho ứng dụng hoặc hệ thống đích.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59889" y="286385"/>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0800000">
            <a:off x="17352150" y="-130414"/>
            <a:ext cx="1161983" cy="1657788"/>
            <a:chOff x="0" y="0"/>
            <a:chExt cx="498497" cy="711200"/>
          </a:xfrm>
        </p:grpSpPr>
        <p:sp>
          <p:nvSpPr>
            <p:cNvPr id="6" name="Freeform 6"/>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7" name="TextBox 7"/>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6849130" y="191135"/>
            <a:ext cx="4589740" cy="1704340"/>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4. Giao thức ESP</a:t>
            </a:r>
          </a:p>
          <a:p>
            <a:pPr algn="ctr">
              <a:lnSpc>
                <a:spcPts val="6859"/>
              </a:lnSpc>
            </a:pPr>
            <a:endParaRPr lang="en-US" sz="4899">
              <a:solidFill>
                <a:srgbClr val="000000"/>
              </a:solidFill>
              <a:latin typeface="Calistoga"/>
              <a:ea typeface="Calistoga"/>
              <a:cs typeface="Calistoga"/>
              <a:sym typeface="Calistoga"/>
            </a:endParaRPr>
          </a:p>
        </p:txBody>
      </p:sp>
      <p:sp>
        <p:nvSpPr>
          <p:cNvPr id="9" name="TextBox 9"/>
          <p:cNvSpPr txBox="1"/>
          <p:nvPr/>
        </p:nvSpPr>
        <p:spPr>
          <a:xfrm>
            <a:off x="319853" y="971550"/>
            <a:ext cx="16549333" cy="514350"/>
          </a:xfrm>
          <a:prstGeom prst="rect">
            <a:avLst/>
          </a:prstGeom>
        </p:spPr>
        <p:txBody>
          <a:bodyPr lIns="0" tIns="0" rIns="0" bIns="0" rtlCol="0" anchor="t">
            <a:spAutoFit/>
          </a:bodyPr>
          <a:lstStyle/>
          <a:p>
            <a:pPr algn="just">
              <a:lnSpc>
                <a:spcPts val="4200"/>
              </a:lnSpc>
            </a:pPr>
            <a:r>
              <a:rPr lang="en-US" sz="3000" b="1">
                <a:solidFill>
                  <a:srgbClr val="000000"/>
                </a:solidFill>
                <a:latin typeface="Inter Bold"/>
                <a:ea typeface="Inter Bold"/>
                <a:cs typeface="Inter Bold"/>
                <a:sym typeface="Inter Bold"/>
              </a:rPr>
              <a:t>4.7. Một số điểm phức tạp trong giao thức ESP</a:t>
            </a:r>
          </a:p>
        </p:txBody>
      </p:sp>
      <p:sp>
        <p:nvSpPr>
          <p:cNvPr id="10" name="TextBox 10"/>
          <p:cNvSpPr txBox="1"/>
          <p:nvPr/>
        </p:nvSpPr>
        <p:spPr>
          <a:xfrm>
            <a:off x="1028700" y="2044009"/>
            <a:ext cx="9952791" cy="1047750"/>
          </a:xfrm>
          <a:prstGeom prst="rect">
            <a:avLst/>
          </a:prstGeom>
        </p:spPr>
        <p:txBody>
          <a:bodyPr lIns="0" tIns="0" rIns="0" bIns="0" rtlCol="0" anchor="t">
            <a:spAutoFit/>
          </a:bodyPr>
          <a:lstStyle/>
          <a:p>
            <a:pPr algn="ctr">
              <a:lnSpc>
                <a:spcPts val="4200"/>
              </a:lnSpc>
            </a:pPr>
            <a:r>
              <a:rPr lang="en-US" sz="3000" b="1">
                <a:solidFill>
                  <a:srgbClr val="000000"/>
                </a:solidFill>
                <a:latin typeface="Inter Bold"/>
                <a:ea typeface="Inter Bold"/>
                <a:cs typeface="Inter Bold"/>
                <a:sym typeface="Inter Bold"/>
              </a:rPr>
              <a:t>Một số vấn đề phức tạp trong giao thức ESP bao gồm:</a:t>
            </a:r>
          </a:p>
          <a:p>
            <a:pPr algn="ctr">
              <a:lnSpc>
                <a:spcPts val="4200"/>
              </a:lnSpc>
            </a:pPr>
            <a:endParaRPr lang="en-US" sz="3000" b="1">
              <a:solidFill>
                <a:srgbClr val="000000"/>
              </a:solidFill>
              <a:latin typeface="Inter Bold"/>
              <a:ea typeface="Inter Bold"/>
              <a:cs typeface="Inter Bold"/>
              <a:sym typeface="Inter Bold"/>
            </a:endParaRPr>
          </a:p>
        </p:txBody>
      </p:sp>
      <p:sp>
        <p:nvSpPr>
          <p:cNvPr id="11" name="TextBox 11"/>
          <p:cNvSpPr txBox="1"/>
          <p:nvPr/>
        </p:nvSpPr>
        <p:spPr>
          <a:xfrm>
            <a:off x="319853" y="3244159"/>
            <a:ext cx="16074135" cy="4781550"/>
          </a:xfrm>
          <a:prstGeom prst="rect">
            <a:avLst/>
          </a:prstGeom>
        </p:spPr>
        <p:txBody>
          <a:bodyPr lIns="0" tIns="0" rIns="0" bIns="0" rtlCol="0" anchor="t">
            <a:spAutoFit/>
          </a:bodyPr>
          <a:lstStyle/>
          <a:p>
            <a:pPr marL="647702" lvl="1" indent="-323851" algn="l">
              <a:lnSpc>
                <a:spcPts val="4200"/>
              </a:lnSpc>
              <a:buAutoNum type="arabicPeriod"/>
            </a:pPr>
            <a:r>
              <a:rPr lang="en-US" sz="3000" b="1">
                <a:solidFill>
                  <a:srgbClr val="000000"/>
                </a:solidFill>
                <a:latin typeface="Inter Bold"/>
                <a:ea typeface="Inter Bold"/>
                <a:cs typeface="Inter Bold"/>
                <a:sym typeface="Inter Bold"/>
              </a:rPr>
              <a:t>Quản lý khóa mã hóa: </a:t>
            </a:r>
            <a:r>
              <a:rPr lang="en-US" sz="3000">
                <a:solidFill>
                  <a:srgbClr val="000000"/>
                </a:solidFill>
                <a:latin typeface="Inter"/>
                <a:ea typeface="Inter"/>
                <a:cs typeface="Inter"/>
                <a:sym typeface="Inter"/>
              </a:rPr>
              <a:t>Việc quản lý các khóa mã hóa và các thuật toán bảo mật phức tạp có thể gây khó khăn, đặc biệt trong môi trường lớn.</a:t>
            </a:r>
          </a:p>
          <a:p>
            <a:pPr marL="647702" lvl="1" indent="-323851" algn="l">
              <a:lnSpc>
                <a:spcPts val="4200"/>
              </a:lnSpc>
              <a:buAutoNum type="arabicPeriod"/>
            </a:pPr>
            <a:r>
              <a:rPr lang="en-US" sz="3000" b="1">
                <a:solidFill>
                  <a:srgbClr val="000000"/>
                </a:solidFill>
                <a:latin typeface="Inter Bold"/>
                <a:ea typeface="Inter Bold"/>
                <a:cs typeface="Inter Bold"/>
                <a:sym typeface="Inter Bold"/>
              </a:rPr>
              <a:t>Tăng chi phí và độ trễ:</a:t>
            </a:r>
            <a:r>
              <a:rPr lang="en-US" sz="3000">
                <a:solidFill>
                  <a:srgbClr val="000000"/>
                </a:solidFill>
                <a:latin typeface="Inter"/>
                <a:ea typeface="Inter"/>
                <a:cs typeface="Inter"/>
                <a:sym typeface="Inter"/>
              </a:rPr>
              <a:t> Mã hóa và giải mã có thể tăng chi phí xử lý và độ trễ trong việc truyền tải dữ liệu.</a:t>
            </a:r>
          </a:p>
          <a:p>
            <a:pPr marL="647702" lvl="1" indent="-323851" algn="l">
              <a:lnSpc>
                <a:spcPts val="4200"/>
              </a:lnSpc>
              <a:buAutoNum type="arabicPeriod"/>
            </a:pPr>
            <a:r>
              <a:rPr lang="en-US" sz="3000" b="1">
                <a:solidFill>
                  <a:srgbClr val="000000"/>
                </a:solidFill>
                <a:latin typeface="Inter Bold"/>
                <a:ea typeface="Inter Bold"/>
                <a:cs typeface="Inter Bold"/>
                <a:sym typeface="Inter Bold"/>
              </a:rPr>
              <a:t>Phức tạp trong cấu hình và triển khai:</a:t>
            </a:r>
            <a:r>
              <a:rPr lang="en-US" sz="3000">
                <a:solidFill>
                  <a:srgbClr val="000000"/>
                </a:solidFill>
                <a:latin typeface="Inter"/>
                <a:ea typeface="Inter"/>
                <a:cs typeface="Inter"/>
                <a:sym typeface="Inter"/>
              </a:rPr>
              <a:t> Để triển khai ESP một cách hiệu quả, cần có cấu hình chính xác và đồng bộ giữa các thiết bị mạng.</a:t>
            </a:r>
          </a:p>
          <a:p>
            <a:pPr marL="647702" lvl="1" indent="-323851" algn="l">
              <a:lnSpc>
                <a:spcPts val="4200"/>
              </a:lnSpc>
              <a:buAutoNum type="arabicPeriod"/>
            </a:pPr>
            <a:r>
              <a:rPr lang="en-US" sz="3000" b="1">
                <a:solidFill>
                  <a:srgbClr val="000000"/>
                </a:solidFill>
                <a:latin typeface="Inter Bold"/>
                <a:ea typeface="Inter Bold"/>
                <a:cs typeface="Inter Bold"/>
                <a:sym typeface="Inter Bold"/>
              </a:rPr>
              <a:t>Bảo mật trong môi trường lạ: </a:t>
            </a:r>
            <a:r>
              <a:rPr lang="en-US" sz="3000">
                <a:solidFill>
                  <a:srgbClr val="000000"/>
                </a:solidFill>
                <a:latin typeface="Inter"/>
                <a:ea typeface="Inter"/>
                <a:cs typeface="Inter"/>
                <a:sym typeface="Inter"/>
              </a:rPr>
              <a:t>ESP có thể gặp khó khăn trong việc bảo vệ dữ liệu khi truyền qua các mạng không tin cậy, đặc biệt khi có sự thay đổi hoặc giả mạo trong gói tin.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59889" y="286385"/>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0800000">
            <a:off x="17352150" y="-130414"/>
            <a:ext cx="1161983" cy="1657788"/>
            <a:chOff x="0" y="0"/>
            <a:chExt cx="498497" cy="711200"/>
          </a:xfrm>
        </p:grpSpPr>
        <p:sp>
          <p:nvSpPr>
            <p:cNvPr id="6" name="Freeform 6"/>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7" name="TextBox 7"/>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6849130" y="191135"/>
            <a:ext cx="4589740" cy="1704340"/>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4. Giao thức ESP</a:t>
            </a:r>
          </a:p>
          <a:p>
            <a:pPr algn="ctr">
              <a:lnSpc>
                <a:spcPts val="6859"/>
              </a:lnSpc>
            </a:pPr>
            <a:endParaRPr lang="en-US" sz="4899">
              <a:solidFill>
                <a:srgbClr val="000000"/>
              </a:solidFill>
              <a:latin typeface="Calistoga"/>
              <a:ea typeface="Calistoga"/>
              <a:cs typeface="Calistoga"/>
              <a:sym typeface="Calistoga"/>
            </a:endParaRPr>
          </a:p>
        </p:txBody>
      </p:sp>
      <p:sp>
        <p:nvSpPr>
          <p:cNvPr id="9" name="TextBox 9"/>
          <p:cNvSpPr txBox="1"/>
          <p:nvPr/>
        </p:nvSpPr>
        <p:spPr>
          <a:xfrm>
            <a:off x="319853" y="1241624"/>
            <a:ext cx="16549333" cy="514350"/>
          </a:xfrm>
          <a:prstGeom prst="rect">
            <a:avLst/>
          </a:prstGeom>
        </p:spPr>
        <p:txBody>
          <a:bodyPr lIns="0" tIns="0" rIns="0" bIns="0" rtlCol="0" anchor="t">
            <a:spAutoFit/>
          </a:bodyPr>
          <a:lstStyle/>
          <a:p>
            <a:pPr algn="just">
              <a:lnSpc>
                <a:spcPts val="4200"/>
              </a:lnSpc>
            </a:pPr>
            <a:r>
              <a:rPr lang="en-US" sz="3000" b="1">
                <a:solidFill>
                  <a:srgbClr val="000000"/>
                </a:solidFill>
                <a:latin typeface="Inter Bold"/>
                <a:ea typeface="Inter Bold"/>
                <a:cs typeface="Inter Bold"/>
                <a:sym typeface="Inter Bold"/>
              </a:rPr>
              <a:t>4.8. Một số đánh giá, phê bình của các chuyên gia về ESP</a:t>
            </a:r>
          </a:p>
        </p:txBody>
      </p:sp>
      <p:sp>
        <p:nvSpPr>
          <p:cNvPr id="10" name="TextBox 10"/>
          <p:cNvSpPr txBox="1"/>
          <p:nvPr/>
        </p:nvSpPr>
        <p:spPr>
          <a:xfrm>
            <a:off x="1015286" y="2228850"/>
            <a:ext cx="15637631" cy="2114550"/>
          </a:xfrm>
          <a:prstGeom prst="rect">
            <a:avLst/>
          </a:prstGeom>
        </p:spPr>
        <p:txBody>
          <a:bodyPr lIns="0" tIns="0" rIns="0" bIns="0" rtlCol="0" anchor="t">
            <a:spAutoFit/>
          </a:bodyPr>
          <a:lstStyle/>
          <a:p>
            <a:pPr algn="just">
              <a:lnSpc>
                <a:spcPts val="4200"/>
              </a:lnSpc>
            </a:pPr>
            <a:r>
              <a:rPr lang="en-US" sz="3000" b="1">
                <a:solidFill>
                  <a:srgbClr val="000000"/>
                </a:solidFill>
                <a:latin typeface="Inter Bold"/>
                <a:ea typeface="Inter Bold"/>
                <a:cs typeface="Inter Bold"/>
                <a:sym typeface="Inter Bold"/>
              </a:rPr>
              <a:t>Một số chuyên gia chỉ ra rằng mặc dù ESP là một giao thức mạnh mẽ và có hiệu quả trong việc bảo vệ bảo mật và tính toàn vẹn của dữ liệu, nhưng có một số vấn đề cần cải thiện:</a:t>
            </a:r>
          </a:p>
          <a:p>
            <a:pPr algn="just">
              <a:lnSpc>
                <a:spcPts val="4200"/>
              </a:lnSpc>
            </a:pPr>
            <a:endParaRPr lang="en-US" sz="3000" b="1">
              <a:solidFill>
                <a:srgbClr val="000000"/>
              </a:solidFill>
              <a:latin typeface="Inter Bold"/>
              <a:ea typeface="Inter Bold"/>
              <a:cs typeface="Inter Bold"/>
              <a:sym typeface="Inter Bold"/>
            </a:endParaRPr>
          </a:p>
        </p:txBody>
      </p:sp>
      <p:sp>
        <p:nvSpPr>
          <p:cNvPr id="11" name="TextBox 11"/>
          <p:cNvSpPr txBox="1"/>
          <p:nvPr/>
        </p:nvSpPr>
        <p:spPr>
          <a:xfrm>
            <a:off x="967237" y="4763366"/>
            <a:ext cx="15651044" cy="3714750"/>
          </a:xfrm>
          <a:prstGeom prst="rect">
            <a:avLst/>
          </a:prstGeom>
        </p:spPr>
        <p:txBody>
          <a:bodyPr lIns="0" tIns="0" rIns="0" bIns="0" rtlCol="0" anchor="t">
            <a:spAutoFit/>
          </a:bodyPr>
          <a:lstStyle/>
          <a:p>
            <a:pPr algn="l">
              <a:lnSpc>
                <a:spcPts val="4200"/>
              </a:lnSpc>
            </a:pPr>
            <a:r>
              <a:rPr lang="en-US" sz="3000" b="1" dirty="0">
                <a:solidFill>
                  <a:srgbClr val="000000"/>
                </a:solidFill>
                <a:latin typeface="Inter Bold"/>
                <a:ea typeface="Inter Bold"/>
                <a:cs typeface="Inter Bold"/>
                <a:sym typeface="Inter Bold"/>
              </a:rPr>
              <a:t>1. </a:t>
            </a:r>
            <a:r>
              <a:rPr lang="en-US" sz="3000" b="1" dirty="0" err="1">
                <a:solidFill>
                  <a:srgbClr val="000000"/>
                </a:solidFill>
                <a:latin typeface="Inter Bold"/>
                <a:ea typeface="Inter Bold"/>
                <a:cs typeface="Inter Bold"/>
                <a:sym typeface="Inter Bold"/>
              </a:rPr>
              <a:t>Hiệu</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suất</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giảm</a:t>
            </a:r>
            <a:r>
              <a:rPr lang="en-US" sz="3000" b="1" dirty="0">
                <a:solidFill>
                  <a:srgbClr val="000000"/>
                </a:solidFill>
                <a:latin typeface="Inter Bold"/>
                <a:ea typeface="Inter Bold"/>
                <a:cs typeface="Inter Bold"/>
                <a:sym typeface="Inter Bold"/>
              </a:rPr>
              <a:t>: </a:t>
            </a:r>
            <a:r>
              <a:rPr lang="en-US" sz="3000" dirty="0" err="1">
                <a:solidFill>
                  <a:srgbClr val="000000"/>
                </a:solidFill>
                <a:latin typeface="Inter"/>
                <a:ea typeface="Inter"/>
                <a:cs typeface="Inter"/>
                <a:sym typeface="Inter"/>
              </a:rPr>
              <a:t>Việc</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mã</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hóa</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và</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giải</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mã</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dữ</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liệu</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có</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thể</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ảnh</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hưởng</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đến</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hiệu</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suất</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mạng</a:t>
            </a:r>
            <a:r>
              <a:rPr lang="en-US" sz="3000" dirty="0">
                <a:solidFill>
                  <a:srgbClr val="000000"/>
                </a:solidFill>
                <a:latin typeface="Inter"/>
                <a:ea typeface="Inter"/>
                <a:cs typeface="Inter"/>
                <a:sym typeface="Inter"/>
              </a:rPr>
              <a:t>.</a:t>
            </a:r>
          </a:p>
          <a:p>
            <a:pPr algn="l">
              <a:lnSpc>
                <a:spcPts val="4200"/>
              </a:lnSpc>
            </a:pPr>
            <a:r>
              <a:rPr lang="en-US" sz="3000" b="1" dirty="0">
                <a:solidFill>
                  <a:srgbClr val="000000"/>
                </a:solidFill>
                <a:latin typeface="Inter Bold"/>
                <a:ea typeface="Inter Bold"/>
                <a:cs typeface="Inter Bold"/>
                <a:sym typeface="Inter Bold"/>
              </a:rPr>
              <a:t>2. </a:t>
            </a:r>
            <a:r>
              <a:rPr lang="en-US" sz="3000" b="1" dirty="0" err="1">
                <a:solidFill>
                  <a:srgbClr val="000000"/>
                </a:solidFill>
                <a:latin typeface="Inter Bold"/>
                <a:ea typeface="Inter Bold"/>
                <a:cs typeface="Inter Bold"/>
                <a:sym typeface="Inter Bold"/>
              </a:rPr>
              <a:t>Khó</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triển</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khai</a:t>
            </a:r>
            <a:r>
              <a:rPr lang="en-US" sz="3000" b="1" dirty="0">
                <a:solidFill>
                  <a:srgbClr val="000000"/>
                </a:solidFill>
                <a:latin typeface="Inter Bold"/>
                <a:ea typeface="Inter Bold"/>
                <a:cs typeface="Inter Bold"/>
                <a:sym typeface="Inter Bold"/>
              </a:rPr>
              <a:t>: </a:t>
            </a:r>
            <a:r>
              <a:rPr lang="en-US" sz="3000" dirty="0" err="1">
                <a:solidFill>
                  <a:srgbClr val="000000"/>
                </a:solidFill>
                <a:latin typeface="Inter"/>
                <a:ea typeface="Inter"/>
                <a:cs typeface="Inter"/>
                <a:sym typeface="Inter"/>
              </a:rPr>
              <a:t>Cấu</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hình</a:t>
            </a:r>
            <a:r>
              <a:rPr lang="en-US" sz="3000" dirty="0">
                <a:solidFill>
                  <a:srgbClr val="000000"/>
                </a:solidFill>
                <a:latin typeface="Inter"/>
                <a:ea typeface="Inter"/>
                <a:cs typeface="Inter"/>
                <a:sym typeface="Inter"/>
              </a:rPr>
              <a:t> ESP </a:t>
            </a:r>
            <a:r>
              <a:rPr lang="en-US" sz="3000" dirty="0" err="1">
                <a:solidFill>
                  <a:srgbClr val="000000"/>
                </a:solidFill>
                <a:latin typeface="Inter"/>
                <a:ea typeface="Inter"/>
                <a:cs typeface="Inter"/>
                <a:sym typeface="Inter"/>
              </a:rPr>
              <a:t>trong</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môi</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trường</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doanh</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nghiệp</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có</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thể</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khó</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khăn</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và</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đắt</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đỏ</a:t>
            </a:r>
            <a:r>
              <a:rPr lang="en-US" sz="3000" dirty="0">
                <a:solidFill>
                  <a:srgbClr val="000000"/>
                </a:solidFill>
                <a:latin typeface="Inter"/>
                <a:ea typeface="Inter"/>
                <a:cs typeface="Inter"/>
                <a:sym typeface="Inter"/>
              </a:rPr>
              <a:t>.</a:t>
            </a:r>
          </a:p>
          <a:p>
            <a:pPr algn="l">
              <a:lnSpc>
                <a:spcPts val="4200"/>
              </a:lnSpc>
            </a:pPr>
            <a:r>
              <a:rPr lang="en-US" sz="3000" b="1" dirty="0">
                <a:solidFill>
                  <a:srgbClr val="000000"/>
                </a:solidFill>
                <a:latin typeface="Inter Bold"/>
                <a:ea typeface="Inter Bold"/>
                <a:cs typeface="Inter Bold"/>
                <a:sym typeface="Inter Bold"/>
              </a:rPr>
              <a:t>3. </a:t>
            </a:r>
            <a:r>
              <a:rPr lang="en-US" sz="3000" b="1" dirty="0" err="1">
                <a:solidFill>
                  <a:srgbClr val="000000"/>
                </a:solidFill>
                <a:latin typeface="Inter Bold"/>
                <a:ea typeface="Inter Bold"/>
                <a:cs typeface="Inter Bold"/>
                <a:sym typeface="Inter Bold"/>
              </a:rPr>
              <a:t>Phức</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tạp</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trong</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quản</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lý</a:t>
            </a:r>
            <a:r>
              <a:rPr lang="en-US" sz="3000" b="1" dirty="0">
                <a:solidFill>
                  <a:srgbClr val="000000"/>
                </a:solidFill>
                <a:latin typeface="Inter Bold"/>
                <a:ea typeface="Inter Bold"/>
                <a:cs typeface="Inter Bold"/>
                <a:sym typeface="Inter Bold"/>
              </a:rPr>
              <a:t> </a:t>
            </a:r>
            <a:r>
              <a:rPr lang="en-US" sz="3000" b="1" dirty="0" err="1">
                <a:solidFill>
                  <a:srgbClr val="000000"/>
                </a:solidFill>
                <a:latin typeface="Inter Bold"/>
                <a:ea typeface="Inter Bold"/>
                <a:cs typeface="Inter Bold"/>
                <a:sym typeface="Inter Bold"/>
              </a:rPr>
              <a:t>khóa</a:t>
            </a:r>
            <a:r>
              <a:rPr lang="en-US" sz="3000" b="1" dirty="0">
                <a:solidFill>
                  <a:srgbClr val="000000"/>
                </a:solidFill>
                <a:latin typeface="Inter Bold"/>
                <a:ea typeface="Inter Bold"/>
                <a:cs typeface="Inter Bold"/>
                <a:sym typeface="Inter Bold"/>
              </a:rPr>
              <a:t>:</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Việc</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quản</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lý</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khóa</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mã</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hóa</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có</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thể</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gây</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phức</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tạp</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khi</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triển</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khai</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trong</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các</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mạng</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quy</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mô</a:t>
            </a:r>
            <a:r>
              <a:rPr lang="en-US" sz="3000" dirty="0">
                <a:solidFill>
                  <a:srgbClr val="000000"/>
                </a:solidFill>
                <a:latin typeface="Inter"/>
                <a:ea typeface="Inter"/>
                <a:cs typeface="Inter"/>
                <a:sym typeface="Inter"/>
              </a:rPr>
              <a:t> </a:t>
            </a:r>
            <a:r>
              <a:rPr lang="en-US" sz="3000" dirty="0" err="1">
                <a:solidFill>
                  <a:srgbClr val="000000"/>
                </a:solidFill>
                <a:latin typeface="Inter"/>
                <a:ea typeface="Inter"/>
                <a:cs typeface="Inter"/>
                <a:sym typeface="Inter"/>
              </a:rPr>
              <a:t>lớn</a:t>
            </a:r>
            <a:endParaRPr lang="en-US" sz="3000" dirty="0">
              <a:solidFill>
                <a:srgbClr val="000000"/>
              </a:solidFill>
              <a:latin typeface="Inter"/>
              <a:ea typeface="Inter"/>
              <a:cs typeface="Inter"/>
              <a:sym typeface="Inter"/>
            </a:endParaRPr>
          </a:p>
          <a:p>
            <a:pPr algn="l">
              <a:lnSpc>
                <a:spcPts val="4200"/>
              </a:lnSpc>
            </a:pPr>
            <a:endParaRPr lang="en-US" sz="3000" dirty="0">
              <a:solidFill>
                <a:srgbClr val="000000"/>
              </a:solidFill>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59889" y="286385"/>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0800000">
            <a:off x="17352150" y="-130414"/>
            <a:ext cx="1161983" cy="1657788"/>
            <a:chOff x="0" y="0"/>
            <a:chExt cx="498497" cy="711200"/>
          </a:xfrm>
        </p:grpSpPr>
        <p:sp>
          <p:nvSpPr>
            <p:cNvPr id="6" name="Freeform 6"/>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7" name="TextBox 7"/>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6849130" y="191135"/>
            <a:ext cx="4589740" cy="1704340"/>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4. Giao thức ESP</a:t>
            </a:r>
          </a:p>
          <a:p>
            <a:pPr algn="ctr">
              <a:lnSpc>
                <a:spcPts val="6859"/>
              </a:lnSpc>
            </a:pPr>
            <a:endParaRPr lang="en-US" sz="4899">
              <a:solidFill>
                <a:srgbClr val="000000"/>
              </a:solidFill>
              <a:latin typeface="Calistoga"/>
              <a:ea typeface="Calistoga"/>
              <a:cs typeface="Calistoga"/>
              <a:sym typeface="Calistoga"/>
            </a:endParaRPr>
          </a:p>
        </p:txBody>
      </p:sp>
      <p:sp>
        <p:nvSpPr>
          <p:cNvPr id="9" name="TextBox 9"/>
          <p:cNvSpPr txBox="1"/>
          <p:nvPr/>
        </p:nvSpPr>
        <p:spPr>
          <a:xfrm>
            <a:off x="319853" y="1241624"/>
            <a:ext cx="16549333" cy="514350"/>
          </a:xfrm>
          <a:prstGeom prst="rect">
            <a:avLst/>
          </a:prstGeom>
        </p:spPr>
        <p:txBody>
          <a:bodyPr lIns="0" tIns="0" rIns="0" bIns="0" rtlCol="0" anchor="t">
            <a:spAutoFit/>
          </a:bodyPr>
          <a:lstStyle/>
          <a:p>
            <a:pPr algn="just">
              <a:lnSpc>
                <a:spcPts val="4200"/>
              </a:lnSpc>
            </a:pPr>
            <a:r>
              <a:rPr lang="en-US" sz="3000" b="1">
                <a:solidFill>
                  <a:srgbClr val="000000"/>
                </a:solidFill>
                <a:latin typeface="Inter Bold"/>
                <a:ea typeface="Inter Bold"/>
                <a:cs typeface="Inter Bold"/>
                <a:sym typeface="Inter Bold"/>
              </a:rPr>
              <a:t>4.9. Lý do sử dụng hai tiêu đề bảo vệ</a:t>
            </a:r>
          </a:p>
        </p:txBody>
      </p:sp>
      <p:sp>
        <p:nvSpPr>
          <p:cNvPr id="10" name="TextBox 10"/>
          <p:cNvSpPr txBox="1"/>
          <p:nvPr/>
        </p:nvSpPr>
        <p:spPr>
          <a:xfrm>
            <a:off x="319853" y="2335417"/>
            <a:ext cx="17240035" cy="7448550"/>
          </a:xfrm>
          <a:prstGeom prst="rect">
            <a:avLst/>
          </a:prstGeom>
        </p:spPr>
        <p:txBody>
          <a:bodyPr lIns="0" tIns="0" rIns="0" bIns="0" rtlCol="0" anchor="t">
            <a:spAutoFit/>
          </a:bodyPr>
          <a:lstStyle/>
          <a:p>
            <a:pPr algn="l">
              <a:lnSpc>
                <a:spcPts val="4200"/>
              </a:lnSpc>
            </a:pPr>
            <a:r>
              <a:rPr lang="en-US" sz="3000">
                <a:solidFill>
                  <a:srgbClr val="000000"/>
                </a:solidFill>
                <a:latin typeface="Inter"/>
                <a:ea typeface="Inter"/>
                <a:cs typeface="Inter"/>
                <a:sym typeface="Inter"/>
              </a:rPr>
              <a:t>1</a:t>
            </a:r>
            <a:r>
              <a:rPr lang="en-US" sz="3000" b="1">
                <a:solidFill>
                  <a:srgbClr val="000000"/>
                </a:solidFill>
                <a:latin typeface="Inter Bold"/>
                <a:ea typeface="Inter Bold"/>
                <a:cs typeface="Inter Bold"/>
                <a:sym typeface="Inter Bold"/>
              </a:rPr>
              <a:t>. Phân tách chức năng: </a:t>
            </a:r>
            <a:r>
              <a:rPr lang="en-US" sz="3000">
                <a:solidFill>
                  <a:srgbClr val="000000"/>
                </a:solidFill>
                <a:latin typeface="Inter"/>
                <a:ea typeface="Inter"/>
                <a:cs typeface="Inter"/>
                <a:sym typeface="Inter"/>
              </a:rPr>
              <a:t>Việc phân tách chức năng giữa AH và ESP giúp tăng cường tính linh hoạt và hiệu quả. AH tập trung vào xác thực và bảo vệ tính toàn vẹn, trong khi ESP tập trung vào mã hóa và bảo vệ bí mật.</a:t>
            </a:r>
          </a:p>
          <a:p>
            <a:pPr algn="l">
              <a:lnSpc>
                <a:spcPts val="4200"/>
              </a:lnSpc>
            </a:pPr>
            <a:r>
              <a:rPr lang="en-US" sz="3000" b="1">
                <a:solidFill>
                  <a:srgbClr val="000000"/>
                </a:solidFill>
                <a:latin typeface="Inter Bold"/>
                <a:ea typeface="Inter Bold"/>
                <a:cs typeface="Inter Bold"/>
                <a:sym typeface="Inter Bold"/>
              </a:rPr>
              <a:t>2. Tùy chọn cấu hình:</a:t>
            </a:r>
            <a:r>
              <a:rPr lang="en-US" sz="3000">
                <a:solidFill>
                  <a:srgbClr val="000000"/>
                </a:solidFill>
                <a:latin typeface="Inter"/>
                <a:ea typeface="Inter"/>
                <a:cs typeface="Inter"/>
                <a:sym typeface="Inter"/>
              </a:rPr>
              <a:t> Người quản trị mạng có thể lựa chọn sử dụng AH, ESP hoặc cả hai tùy thuộc vào yêu cầu bảo mật của từng giao dịch.</a:t>
            </a:r>
          </a:p>
          <a:p>
            <a:pPr algn="l">
              <a:lnSpc>
                <a:spcPts val="4200"/>
              </a:lnSpc>
            </a:pPr>
            <a:r>
              <a:rPr lang="en-US" sz="3000" b="1">
                <a:solidFill>
                  <a:srgbClr val="000000"/>
                </a:solidFill>
                <a:latin typeface="Inter Bold"/>
                <a:ea typeface="Inter Bold"/>
                <a:cs typeface="Inter Bold"/>
                <a:sym typeface="Inter Bold"/>
              </a:rPr>
              <a:t>3. Quản lý khóa: </a:t>
            </a:r>
            <a:r>
              <a:rPr lang="en-US" sz="3000">
                <a:solidFill>
                  <a:srgbClr val="000000"/>
                </a:solidFill>
                <a:latin typeface="Inter"/>
                <a:ea typeface="Inter"/>
                <a:cs typeface="Inter"/>
                <a:sym typeface="Inter"/>
              </a:rPr>
              <a:t>Việc quản lý khóa mã hóa là một trong những thách thức lớn nhất trong việc triển khai ESP. Cần có các cơ chế quản lý khóa an toàn và hiệu quả để đảm bảo tính bảo mật của hệ thống.</a:t>
            </a:r>
          </a:p>
          <a:p>
            <a:pPr algn="l">
              <a:lnSpc>
                <a:spcPts val="4200"/>
              </a:lnSpc>
            </a:pPr>
            <a:r>
              <a:rPr lang="en-US" sz="3000" b="1">
                <a:solidFill>
                  <a:srgbClr val="000000"/>
                </a:solidFill>
                <a:latin typeface="Inter Bold"/>
                <a:ea typeface="Inter Bold"/>
                <a:cs typeface="Inter Bold"/>
                <a:sym typeface="Inter Bold"/>
              </a:rPr>
              <a:t>4. Hiệu năng: </a:t>
            </a:r>
            <a:r>
              <a:rPr lang="en-US" sz="3000">
                <a:solidFill>
                  <a:srgbClr val="000000"/>
                </a:solidFill>
                <a:latin typeface="Inter"/>
                <a:ea typeface="Inter"/>
                <a:cs typeface="Inter"/>
                <a:sym typeface="Inter"/>
              </a:rPr>
              <a:t>ESP có thể ảnh hưởng đến hiệu năng của mạng, đặc biệt là trong các môi trường có băng thông hạn chế.</a:t>
            </a:r>
          </a:p>
          <a:p>
            <a:pPr algn="l">
              <a:lnSpc>
                <a:spcPts val="4200"/>
              </a:lnSpc>
            </a:pPr>
            <a:endParaRPr lang="en-US" sz="3000">
              <a:solidFill>
                <a:srgbClr val="000000"/>
              </a:solidFill>
              <a:latin typeface="Inter"/>
              <a:ea typeface="Inter"/>
              <a:cs typeface="Inter"/>
              <a:sym typeface="Inter"/>
            </a:endParaRPr>
          </a:p>
          <a:p>
            <a:pPr algn="l">
              <a:lnSpc>
                <a:spcPts val="4200"/>
              </a:lnSpc>
            </a:pPr>
            <a:r>
              <a:rPr lang="en-US" sz="3000" b="1">
                <a:solidFill>
                  <a:srgbClr val="000000"/>
                </a:solidFill>
                <a:latin typeface="Inter Bold"/>
                <a:ea typeface="Inter Bold"/>
                <a:cs typeface="Inter Bold"/>
                <a:sym typeface="Inter Bold"/>
              </a:rPr>
              <a:t>Tương thích: </a:t>
            </a:r>
            <a:r>
              <a:rPr lang="en-US" sz="3000">
                <a:solidFill>
                  <a:srgbClr val="000000"/>
                </a:solidFill>
                <a:latin typeface="Inter"/>
                <a:ea typeface="Inter"/>
                <a:cs typeface="Inter"/>
                <a:sym typeface="Inter"/>
              </a:rPr>
              <a:t>ESP cần phải tương thích với các thiết bị mạng khác nhau và các giao thức mạng khác.</a:t>
            </a:r>
          </a:p>
          <a:p>
            <a:pPr algn="l">
              <a:lnSpc>
                <a:spcPts val="4200"/>
              </a:lnSpc>
            </a:pPr>
            <a:endParaRPr lang="en-US" sz="3000">
              <a:solidFill>
                <a:srgbClr val="000000"/>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44405" y="2666370"/>
            <a:ext cx="5292334" cy="5292334"/>
          </a:xfrm>
          <a:custGeom>
            <a:avLst/>
            <a:gdLst/>
            <a:ahLst/>
            <a:cxnLst/>
            <a:rect l="l" t="t" r="r" b="b"/>
            <a:pathLst>
              <a:path w="5292334" h="5292334">
                <a:moveTo>
                  <a:pt x="0" y="0"/>
                </a:moveTo>
                <a:lnTo>
                  <a:pt x="5292334" y="0"/>
                </a:lnTo>
                <a:lnTo>
                  <a:pt x="5292334" y="5292334"/>
                </a:lnTo>
                <a:lnTo>
                  <a:pt x="0" y="5292334"/>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9144000" y="1806750"/>
            <a:ext cx="93144" cy="7451550"/>
          </a:xfrm>
          <a:custGeom>
            <a:avLst/>
            <a:gdLst/>
            <a:ahLst/>
            <a:cxnLst/>
            <a:rect l="l" t="t" r="r" b="b"/>
            <a:pathLst>
              <a:path w="93144" h="7451550">
                <a:moveTo>
                  <a:pt x="0" y="0"/>
                </a:moveTo>
                <a:lnTo>
                  <a:pt x="93144" y="0"/>
                </a:lnTo>
                <a:lnTo>
                  <a:pt x="93144" y="7451550"/>
                </a:lnTo>
                <a:lnTo>
                  <a:pt x="0" y="74515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642330" y="2364518"/>
            <a:ext cx="8204398" cy="2195050"/>
            <a:chOff x="0" y="0"/>
            <a:chExt cx="2160829" cy="578120"/>
          </a:xfrm>
        </p:grpSpPr>
        <p:sp>
          <p:nvSpPr>
            <p:cNvPr id="5" name="Freeform 5"/>
            <p:cNvSpPr/>
            <p:nvPr/>
          </p:nvSpPr>
          <p:spPr>
            <a:xfrm>
              <a:off x="0" y="0"/>
              <a:ext cx="2160829" cy="578120"/>
            </a:xfrm>
            <a:custGeom>
              <a:avLst/>
              <a:gdLst/>
              <a:ahLst/>
              <a:cxnLst/>
              <a:rect l="l" t="t" r="r" b="b"/>
              <a:pathLst>
                <a:path w="2160829" h="578120">
                  <a:moveTo>
                    <a:pt x="1620622" y="0"/>
                  </a:moveTo>
                  <a:lnTo>
                    <a:pt x="0" y="0"/>
                  </a:lnTo>
                  <a:lnTo>
                    <a:pt x="0" y="578120"/>
                  </a:lnTo>
                  <a:lnTo>
                    <a:pt x="1620622" y="578120"/>
                  </a:lnTo>
                  <a:lnTo>
                    <a:pt x="2160829" y="289060"/>
                  </a:lnTo>
                  <a:lnTo>
                    <a:pt x="1620622" y="0"/>
                  </a:lnTo>
                  <a:close/>
                </a:path>
              </a:pathLst>
            </a:custGeom>
            <a:solidFill>
              <a:srgbClr val="0B356C"/>
            </a:solidFill>
          </p:spPr>
        </p:sp>
        <p:sp>
          <p:nvSpPr>
            <p:cNvPr id="6" name="TextBox 6"/>
            <p:cNvSpPr txBox="1"/>
            <p:nvPr/>
          </p:nvSpPr>
          <p:spPr>
            <a:xfrm>
              <a:off x="0" y="-57150"/>
              <a:ext cx="1856963" cy="63527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642330" y="6403586"/>
            <a:ext cx="8204398" cy="2195050"/>
            <a:chOff x="0" y="0"/>
            <a:chExt cx="2160829" cy="578120"/>
          </a:xfrm>
        </p:grpSpPr>
        <p:sp>
          <p:nvSpPr>
            <p:cNvPr id="8" name="Freeform 8"/>
            <p:cNvSpPr/>
            <p:nvPr/>
          </p:nvSpPr>
          <p:spPr>
            <a:xfrm>
              <a:off x="0" y="0"/>
              <a:ext cx="2160829" cy="578120"/>
            </a:xfrm>
            <a:custGeom>
              <a:avLst/>
              <a:gdLst/>
              <a:ahLst/>
              <a:cxnLst/>
              <a:rect l="l" t="t" r="r" b="b"/>
              <a:pathLst>
                <a:path w="2160829" h="578120">
                  <a:moveTo>
                    <a:pt x="1620622" y="0"/>
                  </a:moveTo>
                  <a:lnTo>
                    <a:pt x="0" y="0"/>
                  </a:lnTo>
                  <a:lnTo>
                    <a:pt x="0" y="578120"/>
                  </a:lnTo>
                  <a:lnTo>
                    <a:pt x="1620622" y="578120"/>
                  </a:lnTo>
                  <a:lnTo>
                    <a:pt x="2160829" y="289060"/>
                  </a:lnTo>
                  <a:lnTo>
                    <a:pt x="1620622" y="0"/>
                  </a:lnTo>
                  <a:close/>
                </a:path>
              </a:pathLst>
            </a:custGeom>
            <a:solidFill>
              <a:srgbClr val="0B356C"/>
            </a:solidFill>
          </p:spPr>
        </p:sp>
        <p:sp>
          <p:nvSpPr>
            <p:cNvPr id="9" name="TextBox 9"/>
            <p:cNvSpPr txBox="1"/>
            <p:nvPr/>
          </p:nvSpPr>
          <p:spPr>
            <a:xfrm>
              <a:off x="0" y="-57150"/>
              <a:ext cx="1856963" cy="63527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10800000">
            <a:off x="9441272" y="4178790"/>
            <a:ext cx="7818028" cy="1929420"/>
            <a:chOff x="0" y="0"/>
            <a:chExt cx="2059069" cy="508160"/>
          </a:xfrm>
        </p:grpSpPr>
        <p:sp>
          <p:nvSpPr>
            <p:cNvPr id="11" name="Freeform 11"/>
            <p:cNvSpPr/>
            <p:nvPr/>
          </p:nvSpPr>
          <p:spPr>
            <a:xfrm>
              <a:off x="0" y="0"/>
              <a:ext cx="2059069" cy="508160"/>
            </a:xfrm>
            <a:custGeom>
              <a:avLst/>
              <a:gdLst/>
              <a:ahLst/>
              <a:cxnLst/>
              <a:rect l="l" t="t" r="r" b="b"/>
              <a:pathLst>
                <a:path w="2059069" h="508160">
                  <a:moveTo>
                    <a:pt x="1544302" y="0"/>
                  </a:moveTo>
                  <a:lnTo>
                    <a:pt x="0" y="0"/>
                  </a:lnTo>
                  <a:lnTo>
                    <a:pt x="0" y="508160"/>
                  </a:lnTo>
                  <a:lnTo>
                    <a:pt x="1544302" y="508160"/>
                  </a:lnTo>
                  <a:lnTo>
                    <a:pt x="2059069" y="254080"/>
                  </a:lnTo>
                  <a:lnTo>
                    <a:pt x="1544302" y="0"/>
                  </a:lnTo>
                  <a:close/>
                </a:path>
              </a:pathLst>
            </a:custGeom>
            <a:solidFill>
              <a:srgbClr val="0B356C"/>
            </a:solidFill>
          </p:spPr>
        </p:sp>
        <p:sp>
          <p:nvSpPr>
            <p:cNvPr id="12" name="TextBox 12"/>
            <p:cNvSpPr txBox="1"/>
            <p:nvPr/>
          </p:nvSpPr>
          <p:spPr>
            <a:xfrm>
              <a:off x="0" y="-57150"/>
              <a:ext cx="1769512" cy="56531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10800000">
            <a:off x="9441272" y="4045975"/>
            <a:ext cx="8204398" cy="2195050"/>
            <a:chOff x="0" y="0"/>
            <a:chExt cx="2160829" cy="578120"/>
          </a:xfrm>
        </p:grpSpPr>
        <p:sp>
          <p:nvSpPr>
            <p:cNvPr id="14" name="Freeform 14"/>
            <p:cNvSpPr/>
            <p:nvPr/>
          </p:nvSpPr>
          <p:spPr>
            <a:xfrm>
              <a:off x="0" y="0"/>
              <a:ext cx="2160829" cy="578120"/>
            </a:xfrm>
            <a:custGeom>
              <a:avLst/>
              <a:gdLst/>
              <a:ahLst/>
              <a:cxnLst/>
              <a:rect l="l" t="t" r="r" b="b"/>
              <a:pathLst>
                <a:path w="2160829" h="578120">
                  <a:moveTo>
                    <a:pt x="1620622" y="0"/>
                  </a:moveTo>
                  <a:lnTo>
                    <a:pt x="0" y="0"/>
                  </a:lnTo>
                  <a:lnTo>
                    <a:pt x="0" y="578120"/>
                  </a:lnTo>
                  <a:lnTo>
                    <a:pt x="1620622" y="578120"/>
                  </a:lnTo>
                  <a:lnTo>
                    <a:pt x="2160829" y="289060"/>
                  </a:lnTo>
                  <a:lnTo>
                    <a:pt x="1620622" y="0"/>
                  </a:lnTo>
                  <a:close/>
                </a:path>
              </a:pathLst>
            </a:custGeom>
            <a:solidFill>
              <a:srgbClr val="0B356C"/>
            </a:solidFill>
          </p:spPr>
        </p:sp>
        <p:sp>
          <p:nvSpPr>
            <p:cNvPr id="15" name="TextBox 15"/>
            <p:cNvSpPr txBox="1"/>
            <p:nvPr/>
          </p:nvSpPr>
          <p:spPr>
            <a:xfrm>
              <a:off x="0" y="-57150"/>
              <a:ext cx="1856963" cy="63527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0658099" y="8287876"/>
            <a:ext cx="3619310" cy="4114800"/>
          </a:xfrm>
          <a:custGeom>
            <a:avLst/>
            <a:gdLst/>
            <a:ahLst/>
            <a:cxnLst/>
            <a:rect l="l" t="t" r="r" b="b"/>
            <a:pathLst>
              <a:path w="3619310" h="4114800">
                <a:moveTo>
                  <a:pt x="0" y="0"/>
                </a:moveTo>
                <a:lnTo>
                  <a:pt x="3619309" y="0"/>
                </a:lnTo>
                <a:lnTo>
                  <a:pt x="36193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3141820" y="7007715"/>
            <a:ext cx="5146180" cy="4114800"/>
          </a:xfrm>
          <a:custGeom>
            <a:avLst/>
            <a:gdLst/>
            <a:ahLst/>
            <a:cxnLst/>
            <a:rect l="l" t="t" r="r" b="b"/>
            <a:pathLst>
              <a:path w="5146180" h="4114800">
                <a:moveTo>
                  <a:pt x="0" y="0"/>
                </a:moveTo>
                <a:lnTo>
                  <a:pt x="5146180" y="0"/>
                </a:lnTo>
                <a:lnTo>
                  <a:pt x="514618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1416671" y="2987381"/>
            <a:ext cx="5470684" cy="854075"/>
          </a:xfrm>
          <a:prstGeom prst="rect">
            <a:avLst/>
          </a:prstGeom>
        </p:spPr>
        <p:txBody>
          <a:bodyPr lIns="0" tIns="0" rIns="0" bIns="0" rtlCol="0" anchor="t">
            <a:spAutoFit/>
          </a:bodyPr>
          <a:lstStyle/>
          <a:p>
            <a:pPr algn="ctr">
              <a:lnSpc>
                <a:spcPts val="7000"/>
              </a:lnSpc>
            </a:pPr>
            <a:r>
              <a:rPr lang="en-US" sz="5000" b="1">
                <a:solidFill>
                  <a:srgbClr val="FFFFFF"/>
                </a:solidFill>
                <a:latin typeface="Inter Bold"/>
                <a:ea typeface="Inter Bold"/>
                <a:cs typeface="Inter Bold"/>
                <a:sym typeface="Inter Bold"/>
              </a:rPr>
              <a:t>Tìm hiểu về IPSec</a:t>
            </a:r>
          </a:p>
        </p:txBody>
      </p:sp>
      <p:sp>
        <p:nvSpPr>
          <p:cNvPr id="19" name="TextBox 19"/>
          <p:cNvSpPr txBox="1"/>
          <p:nvPr/>
        </p:nvSpPr>
        <p:spPr>
          <a:xfrm>
            <a:off x="11430546" y="4668838"/>
            <a:ext cx="5065872" cy="854075"/>
          </a:xfrm>
          <a:prstGeom prst="rect">
            <a:avLst/>
          </a:prstGeom>
        </p:spPr>
        <p:txBody>
          <a:bodyPr lIns="0" tIns="0" rIns="0" bIns="0" rtlCol="0" anchor="t">
            <a:spAutoFit/>
          </a:bodyPr>
          <a:lstStyle/>
          <a:p>
            <a:pPr algn="ctr">
              <a:lnSpc>
                <a:spcPts val="7000"/>
              </a:lnSpc>
            </a:pPr>
            <a:r>
              <a:rPr lang="en-US" sz="5000" b="1">
                <a:solidFill>
                  <a:srgbClr val="FFFFFF"/>
                </a:solidFill>
                <a:latin typeface="Inter Bold"/>
                <a:ea typeface="Inter Bold"/>
                <a:cs typeface="Inter Bold"/>
                <a:sym typeface="Inter Bold"/>
              </a:rPr>
              <a:t>Tìm hiểu về VPN</a:t>
            </a:r>
          </a:p>
        </p:txBody>
      </p:sp>
      <p:sp>
        <p:nvSpPr>
          <p:cNvPr id="20" name="TextBox 20"/>
          <p:cNvSpPr txBox="1"/>
          <p:nvPr/>
        </p:nvSpPr>
        <p:spPr>
          <a:xfrm>
            <a:off x="1030491" y="6690216"/>
            <a:ext cx="6243042" cy="1633220"/>
          </a:xfrm>
          <a:prstGeom prst="rect">
            <a:avLst/>
          </a:prstGeom>
        </p:spPr>
        <p:txBody>
          <a:bodyPr lIns="0" tIns="0" rIns="0" bIns="0" rtlCol="0" anchor="t">
            <a:spAutoFit/>
          </a:bodyPr>
          <a:lstStyle/>
          <a:p>
            <a:pPr algn="ctr">
              <a:lnSpc>
                <a:spcPts val="6720"/>
              </a:lnSpc>
            </a:pPr>
            <a:r>
              <a:rPr lang="en-US" sz="4800" b="1">
                <a:solidFill>
                  <a:srgbClr val="FFFFFF"/>
                </a:solidFill>
                <a:latin typeface="Inter Bold"/>
                <a:ea typeface="Inter Bold"/>
                <a:cs typeface="Inter Bold"/>
                <a:sym typeface="Inter Bold"/>
              </a:rPr>
              <a:t>Triển khai IPSec VPN</a:t>
            </a:r>
          </a:p>
          <a:p>
            <a:pPr algn="ctr">
              <a:lnSpc>
                <a:spcPts val="6440"/>
              </a:lnSpc>
            </a:pPr>
            <a:r>
              <a:rPr lang="en-US" sz="4600" b="1">
                <a:solidFill>
                  <a:srgbClr val="FFFFFF"/>
                </a:solidFill>
                <a:latin typeface="Inter Bold"/>
                <a:ea typeface="Inter Bold"/>
                <a:cs typeface="Inter Bold"/>
                <a:sym typeface="Inter Bold"/>
              </a:rPr>
              <a:t>trên  GNS3</a:t>
            </a:r>
          </a:p>
        </p:txBody>
      </p:sp>
      <p:sp>
        <p:nvSpPr>
          <p:cNvPr id="21" name="TextBox 21"/>
          <p:cNvSpPr txBox="1"/>
          <p:nvPr/>
        </p:nvSpPr>
        <p:spPr>
          <a:xfrm>
            <a:off x="6213071" y="254260"/>
            <a:ext cx="6456402" cy="1009651"/>
          </a:xfrm>
          <a:prstGeom prst="rect">
            <a:avLst/>
          </a:prstGeom>
        </p:spPr>
        <p:txBody>
          <a:bodyPr lIns="0" tIns="0" rIns="0" bIns="0" rtlCol="0" anchor="t">
            <a:spAutoFit/>
          </a:bodyPr>
          <a:lstStyle/>
          <a:p>
            <a:pPr algn="ctr">
              <a:lnSpc>
                <a:spcPts val="8399"/>
              </a:lnSpc>
            </a:pPr>
            <a:r>
              <a:rPr lang="en-US" sz="5999" b="1">
                <a:solidFill>
                  <a:srgbClr val="0B356C"/>
                </a:solidFill>
                <a:latin typeface="Inter Bold"/>
                <a:ea typeface="Inter Bold"/>
                <a:cs typeface="Inter Bold"/>
                <a:sym typeface="Inter Bold"/>
              </a:rPr>
              <a:t>NỘI DUNG CHÍNH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CD8F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341808" y="1297544"/>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a:off x="1984410" y="3200996"/>
            <a:ext cx="3908522" cy="5076002"/>
          </a:xfrm>
          <a:prstGeom prst="rect">
            <a:avLst/>
          </a:prstGeom>
        </p:spPr>
      </p:pic>
      <p:sp>
        <p:nvSpPr>
          <p:cNvPr id="4" name="TextBox 4"/>
          <p:cNvSpPr txBox="1"/>
          <p:nvPr/>
        </p:nvSpPr>
        <p:spPr>
          <a:xfrm>
            <a:off x="6274400" y="229489"/>
            <a:ext cx="12615556" cy="712470"/>
          </a:xfrm>
          <a:prstGeom prst="rect">
            <a:avLst/>
          </a:prstGeom>
        </p:spPr>
        <p:txBody>
          <a:bodyPr lIns="0" tIns="0" rIns="0" bIns="0" rtlCol="0" anchor="t">
            <a:spAutoFit/>
          </a:bodyPr>
          <a:lstStyle/>
          <a:p>
            <a:pPr algn="ctr">
              <a:lnSpc>
                <a:spcPts val="5880"/>
              </a:lnSpc>
              <a:spcBef>
                <a:spcPct val="0"/>
              </a:spcBef>
            </a:pPr>
            <a:r>
              <a:rPr lang="en-US" sz="4200">
                <a:solidFill>
                  <a:srgbClr val="000000"/>
                </a:solidFill>
                <a:latin typeface="Calistoga"/>
                <a:ea typeface="Calistoga"/>
                <a:cs typeface="Calistoga"/>
                <a:sym typeface="Calistoga"/>
              </a:rPr>
              <a:t>II.TÌM HIỂU VỀ VPN ĐOẠN VĂN BẢN CỦA BẠN</a:t>
            </a:r>
          </a:p>
        </p:txBody>
      </p:sp>
      <p:grpSp>
        <p:nvGrpSpPr>
          <p:cNvPr id="5" name="Group 5"/>
          <p:cNvGrpSpPr/>
          <p:nvPr/>
        </p:nvGrpSpPr>
        <p:grpSpPr>
          <a:xfrm>
            <a:off x="7745110" y="2735713"/>
            <a:ext cx="9552290" cy="955040"/>
            <a:chOff x="0" y="0"/>
            <a:chExt cx="12736387" cy="1273387"/>
          </a:xfrm>
        </p:grpSpPr>
        <p:sp>
          <p:nvSpPr>
            <p:cNvPr id="6" name="TextBox 6"/>
            <p:cNvSpPr txBox="1"/>
            <p:nvPr/>
          </p:nvSpPr>
          <p:spPr>
            <a:xfrm>
              <a:off x="482609" y="-47625"/>
              <a:ext cx="12253778" cy="1321012"/>
            </a:xfrm>
            <a:prstGeom prst="rect">
              <a:avLst/>
            </a:prstGeom>
          </p:spPr>
          <p:txBody>
            <a:bodyPr lIns="0" tIns="0" rIns="0" bIns="0" rtlCol="0" anchor="t">
              <a:spAutoFit/>
            </a:bodyPr>
            <a:lstStyle/>
            <a:p>
              <a:pPr algn="l">
                <a:lnSpc>
                  <a:spcPts val="4060"/>
                </a:lnSpc>
                <a:spcBef>
                  <a:spcPct val="0"/>
                </a:spcBef>
              </a:pPr>
              <a:r>
                <a:rPr lang="en-US" sz="2900">
                  <a:solidFill>
                    <a:srgbClr val="000000"/>
                  </a:solidFill>
                  <a:latin typeface="Inter"/>
                  <a:ea typeface="Inter"/>
                  <a:cs typeface="Inter"/>
                  <a:sym typeface="Inter"/>
                </a:rPr>
                <a:t>VPN hay Mạng riêng ảo tạo ra kết nối mạng riêng tư giữa các thiết bị thông qua Internet.</a:t>
              </a:r>
            </a:p>
          </p:txBody>
        </p:sp>
        <p:sp>
          <p:nvSpPr>
            <p:cNvPr id="7" name="TextBox 7"/>
            <p:cNvSpPr txBox="1"/>
            <p:nvPr/>
          </p:nvSpPr>
          <p:spPr>
            <a:xfrm>
              <a:off x="0" y="-47625"/>
              <a:ext cx="193739" cy="569172"/>
            </a:xfrm>
            <a:prstGeom prst="rect">
              <a:avLst/>
            </a:prstGeom>
          </p:spPr>
          <p:txBody>
            <a:bodyPr lIns="0" tIns="0" rIns="0" bIns="0" rtlCol="0" anchor="t">
              <a:spAutoFit/>
            </a:bodyPr>
            <a:lstStyle/>
            <a:p>
              <a:pPr algn="ctr">
                <a:lnSpc>
                  <a:spcPts val="3640"/>
                </a:lnSpc>
              </a:pPr>
              <a:r>
                <a:rPr lang="en-US" sz="2600">
                  <a:solidFill>
                    <a:srgbClr val="000000"/>
                  </a:solidFill>
                  <a:latin typeface="Inter"/>
                  <a:ea typeface="Inter"/>
                  <a:cs typeface="Inter"/>
                  <a:sym typeface="Inter"/>
                </a:rPr>
                <a:t>-</a:t>
              </a:r>
            </a:p>
          </p:txBody>
        </p:sp>
      </p:grpSp>
      <p:grpSp>
        <p:nvGrpSpPr>
          <p:cNvPr id="8" name="Group 8"/>
          <p:cNvGrpSpPr/>
          <p:nvPr/>
        </p:nvGrpSpPr>
        <p:grpSpPr>
          <a:xfrm>
            <a:off x="7821131" y="4237355"/>
            <a:ext cx="9476269" cy="955040"/>
            <a:chOff x="0" y="0"/>
            <a:chExt cx="12635025" cy="1273387"/>
          </a:xfrm>
        </p:grpSpPr>
        <p:sp>
          <p:nvSpPr>
            <p:cNvPr id="9" name="TextBox 9"/>
            <p:cNvSpPr txBox="1"/>
            <p:nvPr/>
          </p:nvSpPr>
          <p:spPr>
            <a:xfrm>
              <a:off x="385602" y="-47625"/>
              <a:ext cx="12249423" cy="1321012"/>
            </a:xfrm>
            <a:prstGeom prst="rect">
              <a:avLst/>
            </a:prstGeom>
          </p:spPr>
          <p:txBody>
            <a:bodyPr lIns="0" tIns="0" rIns="0" bIns="0" rtlCol="0" anchor="t">
              <a:spAutoFit/>
            </a:bodyPr>
            <a:lstStyle/>
            <a:p>
              <a:pPr algn="l">
                <a:lnSpc>
                  <a:spcPts val="4060"/>
                </a:lnSpc>
                <a:spcBef>
                  <a:spcPct val="0"/>
                </a:spcBef>
              </a:pPr>
              <a:r>
                <a:rPr lang="en-US" sz="2900">
                  <a:solidFill>
                    <a:srgbClr val="000000"/>
                  </a:solidFill>
                  <a:latin typeface="Inter"/>
                  <a:ea typeface="Inter"/>
                  <a:cs typeface="Inter"/>
                  <a:sym typeface="Inter"/>
                </a:rPr>
                <a:t>VPN được sử dụng để truyền dữ liệu một cách an toàn và ẩn danh qua các mạng công cộng.</a:t>
              </a:r>
            </a:p>
          </p:txBody>
        </p:sp>
        <p:sp>
          <p:nvSpPr>
            <p:cNvPr id="10" name="TextBox 10"/>
            <p:cNvSpPr txBox="1"/>
            <p:nvPr/>
          </p:nvSpPr>
          <p:spPr>
            <a:xfrm>
              <a:off x="0" y="16722"/>
              <a:ext cx="193670" cy="569172"/>
            </a:xfrm>
            <a:prstGeom prst="rect">
              <a:avLst/>
            </a:prstGeom>
          </p:spPr>
          <p:txBody>
            <a:bodyPr lIns="0" tIns="0" rIns="0" bIns="0" rtlCol="0" anchor="t">
              <a:spAutoFit/>
            </a:bodyPr>
            <a:lstStyle/>
            <a:p>
              <a:pPr algn="ctr">
                <a:lnSpc>
                  <a:spcPts val="3640"/>
                </a:lnSpc>
              </a:pPr>
              <a:r>
                <a:rPr lang="en-US" sz="2600">
                  <a:solidFill>
                    <a:srgbClr val="000000"/>
                  </a:solidFill>
                  <a:latin typeface="Inter"/>
                  <a:ea typeface="Inter"/>
                  <a:cs typeface="Inter"/>
                  <a:sym typeface="Inter"/>
                </a:rPr>
                <a:t>-</a:t>
              </a:r>
            </a:p>
          </p:txBody>
        </p:sp>
      </p:grpSp>
      <p:grpSp>
        <p:nvGrpSpPr>
          <p:cNvPr id="11" name="Group 11"/>
          <p:cNvGrpSpPr/>
          <p:nvPr/>
        </p:nvGrpSpPr>
        <p:grpSpPr>
          <a:xfrm>
            <a:off x="7821131" y="5738997"/>
            <a:ext cx="9476269" cy="1983740"/>
            <a:chOff x="0" y="0"/>
            <a:chExt cx="12635025" cy="2644987"/>
          </a:xfrm>
        </p:grpSpPr>
        <p:sp>
          <p:nvSpPr>
            <p:cNvPr id="12" name="TextBox 12"/>
            <p:cNvSpPr txBox="1"/>
            <p:nvPr/>
          </p:nvSpPr>
          <p:spPr>
            <a:xfrm>
              <a:off x="385602" y="-47625"/>
              <a:ext cx="12249423" cy="2692612"/>
            </a:xfrm>
            <a:prstGeom prst="rect">
              <a:avLst/>
            </a:prstGeom>
          </p:spPr>
          <p:txBody>
            <a:bodyPr lIns="0" tIns="0" rIns="0" bIns="0" rtlCol="0" anchor="t">
              <a:spAutoFit/>
            </a:bodyPr>
            <a:lstStyle/>
            <a:p>
              <a:pPr algn="l">
                <a:lnSpc>
                  <a:spcPts val="4060"/>
                </a:lnSpc>
              </a:pPr>
              <a:r>
                <a:rPr lang="en-US" sz="2900">
                  <a:solidFill>
                    <a:srgbClr val="000000"/>
                  </a:solidFill>
                  <a:latin typeface="Inter"/>
                  <a:ea typeface="Inter"/>
                  <a:cs typeface="Inter"/>
                  <a:sym typeface="Inter"/>
                </a:rPr>
                <a:t>VPN hoạt động bằng cách ẩn địa chỉ IP của người dùng và mã hóa dữ liệu để chỉ người được cấp quyền nhận dữ liệu mới có thể đọc được.</a:t>
              </a:r>
            </a:p>
            <a:p>
              <a:pPr algn="l">
                <a:lnSpc>
                  <a:spcPts val="4060"/>
                </a:lnSpc>
                <a:spcBef>
                  <a:spcPct val="0"/>
                </a:spcBef>
              </a:pPr>
              <a:endParaRPr lang="en-US" sz="2900">
                <a:solidFill>
                  <a:srgbClr val="000000"/>
                </a:solidFill>
                <a:latin typeface="Inter"/>
                <a:ea typeface="Inter"/>
                <a:cs typeface="Inter"/>
                <a:sym typeface="Inter"/>
              </a:endParaRPr>
            </a:p>
          </p:txBody>
        </p:sp>
        <p:sp>
          <p:nvSpPr>
            <p:cNvPr id="13" name="TextBox 13"/>
            <p:cNvSpPr txBox="1"/>
            <p:nvPr/>
          </p:nvSpPr>
          <p:spPr>
            <a:xfrm>
              <a:off x="0" y="-3421"/>
              <a:ext cx="193670" cy="569172"/>
            </a:xfrm>
            <a:prstGeom prst="rect">
              <a:avLst/>
            </a:prstGeom>
          </p:spPr>
          <p:txBody>
            <a:bodyPr lIns="0" tIns="0" rIns="0" bIns="0" rtlCol="0" anchor="t">
              <a:spAutoFit/>
            </a:bodyPr>
            <a:lstStyle/>
            <a:p>
              <a:pPr algn="ctr">
                <a:lnSpc>
                  <a:spcPts val="3640"/>
                </a:lnSpc>
              </a:pPr>
              <a:r>
                <a:rPr lang="en-US" sz="2600">
                  <a:solidFill>
                    <a:srgbClr val="000000"/>
                  </a:solidFill>
                  <a:latin typeface="Inter"/>
                  <a:ea typeface="Inter"/>
                  <a:cs typeface="Inter"/>
                  <a:sym typeface="Inter"/>
                </a:rPr>
                <a:t>-</a:t>
              </a:r>
            </a:p>
          </p:txBody>
        </p:sp>
      </p:grpSp>
      <p:sp>
        <p:nvSpPr>
          <p:cNvPr id="14" name="TextBox 14"/>
          <p:cNvSpPr txBox="1"/>
          <p:nvPr/>
        </p:nvSpPr>
        <p:spPr>
          <a:xfrm>
            <a:off x="7037322" y="1230869"/>
            <a:ext cx="4625098" cy="547371"/>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Calistoga"/>
                <a:ea typeface="Calistoga"/>
                <a:cs typeface="Calistoga"/>
                <a:sym typeface="Calistoga"/>
              </a:rPr>
              <a:t>1. KHÁI NIỆM VPN: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ACC2F4">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462660" y="1544277"/>
            <a:ext cx="17349668" cy="8460788"/>
            <a:chOff x="0" y="0"/>
            <a:chExt cx="4135343" cy="2016653"/>
          </a:xfrm>
        </p:grpSpPr>
        <p:sp>
          <p:nvSpPr>
            <p:cNvPr id="3" name="Freeform 3"/>
            <p:cNvSpPr/>
            <p:nvPr/>
          </p:nvSpPr>
          <p:spPr>
            <a:xfrm>
              <a:off x="0" y="0"/>
              <a:ext cx="4135343" cy="2016653"/>
            </a:xfrm>
            <a:custGeom>
              <a:avLst/>
              <a:gdLst/>
              <a:ahLst/>
              <a:cxnLst/>
              <a:rect l="l" t="t" r="r" b="b"/>
              <a:pathLst>
                <a:path w="4135343" h="2016653">
                  <a:moveTo>
                    <a:pt x="0" y="0"/>
                  </a:moveTo>
                  <a:lnTo>
                    <a:pt x="4135343" y="0"/>
                  </a:lnTo>
                  <a:lnTo>
                    <a:pt x="4135343" y="2016653"/>
                  </a:lnTo>
                  <a:lnTo>
                    <a:pt x="0" y="2016653"/>
                  </a:lnTo>
                  <a:close/>
                </a:path>
              </a:pathLst>
            </a:custGeom>
            <a:gradFill rotWithShape="1">
              <a:gsLst>
                <a:gs pos="0">
                  <a:srgbClr val="3428BA">
                    <a:alpha val="100000"/>
                  </a:srgbClr>
                </a:gs>
                <a:gs pos="100000">
                  <a:srgbClr val="5FA2DB">
                    <a:alpha val="100000"/>
                  </a:srgbClr>
                </a:gs>
              </a:gsLst>
              <a:lin ang="0"/>
            </a:gradFill>
          </p:spPr>
        </p:sp>
        <p:sp>
          <p:nvSpPr>
            <p:cNvPr id="4" name="TextBox 4"/>
            <p:cNvSpPr txBox="1"/>
            <p:nvPr/>
          </p:nvSpPr>
          <p:spPr>
            <a:xfrm>
              <a:off x="0" y="-38100"/>
              <a:ext cx="4135343" cy="205475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341808" y="13513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6" name="AutoShape 6"/>
          <p:cNvSpPr/>
          <p:nvPr/>
        </p:nvSpPr>
        <p:spPr>
          <a:xfrm flipV="1">
            <a:off x="-270442" y="440669"/>
            <a:ext cx="2134301" cy="0"/>
          </a:xfrm>
          <a:prstGeom prst="line">
            <a:avLst/>
          </a:prstGeom>
          <a:ln w="142875" cap="flat">
            <a:gradFill>
              <a:gsLst>
                <a:gs pos="0">
                  <a:srgbClr val="3428BA">
                    <a:alpha val="100000"/>
                  </a:srgbClr>
                </a:gs>
                <a:gs pos="100000">
                  <a:srgbClr val="5FA2DB">
                    <a:alpha val="100000"/>
                  </a:srgbClr>
                </a:gs>
              </a:gsLst>
              <a:lin ang="0"/>
            </a:gradFill>
            <a:prstDash val="solid"/>
            <a:headEnd type="none" w="sm" len="sm"/>
            <a:tailEnd type="none" w="sm" len="sm"/>
          </a:ln>
        </p:spPr>
      </p:sp>
      <p:sp>
        <p:nvSpPr>
          <p:cNvPr id="7" name="Freeform 7"/>
          <p:cNvSpPr/>
          <p:nvPr/>
        </p:nvSpPr>
        <p:spPr>
          <a:xfrm>
            <a:off x="16580136" y="33845"/>
            <a:ext cx="1358329" cy="1358329"/>
          </a:xfrm>
          <a:custGeom>
            <a:avLst/>
            <a:gdLst/>
            <a:ahLst/>
            <a:cxnLst/>
            <a:rect l="l" t="t" r="r" b="b"/>
            <a:pathLst>
              <a:path w="1358329" h="1358329">
                <a:moveTo>
                  <a:pt x="0" y="0"/>
                </a:moveTo>
                <a:lnTo>
                  <a:pt x="1358328" y="0"/>
                </a:lnTo>
                <a:lnTo>
                  <a:pt x="1358328" y="1358329"/>
                </a:lnTo>
                <a:lnTo>
                  <a:pt x="0" y="1358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011860" y="8607446"/>
            <a:ext cx="2949040" cy="2949040"/>
          </a:xfrm>
          <a:custGeom>
            <a:avLst/>
            <a:gdLst/>
            <a:ahLst/>
            <a:cxnLst/>
            <a:rect l="l" t="t" r="r" b="b"/>
            <a:pathLst>
              <a:path w="2949040" h="2949040">
                <a:moveTo>
                  <a:pt x="0" y="0"/>
                </a:moveTo>
                <a:lnTo>
                  <a:pt x="2949041" y="0"/>
                </a:lnTo>
                <a:lnTo>
                  <a:pt x="2949041" y="2949040"/>
                </a:lnTo>
                <a:lnTo>
                  <a:pt x="0" y="2949040"/>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graphicFrame>
        <p:nvGraphicFramePr>
          <p:cNvPr id="9" name="Table 9"/>
          <p:cNvGraphicFramePr>
            <a:graphicFrameLocks noGrp="1"/>
          </p:cNvGraphicFramePr>
          <p:nvPr/>
        </p:nvGraphicFramePr>
        <p:xfrm>
          <a:off x="469166" y="1544277"/>
          <a:ext cx="17349668" cy="8460787"/>
        </p:xfrm>
        <a:graphic>
          <a:graphicData uri="http://schemas.openxmlformats.org/drawingml/2006/table">
            <a:tbl>
              <a:tblPr/>
              <a:tblGrid>
                <a:gridCol w="2191599">
                  <a:extLst>
                    <a:ext uri="{9D8B030D-6E8A-4147-A177-3AD203B41FA5}">
                      <a16:colId xmlns:a16="http://schemas.microsoft.com/office/drawing/2014/main" val="20000"/>
                    </a:ext>
                  </a:extLst>
                </a:gridCol>
                <a:gridCol w="5225342">
                  <a:extLst>
                    <a:ext uri="{9D8B030D-6E8A-4147-A177-3AD203B41FA5}">
                      <a16:colId xmlns:a16="http://schemas.microsoft.com/office/drawing/2014/main" val="20001"/>
                    </a:ext>
                  </a:extLst>
                </a:gridCol>
                <a:gridCol w="4855373">
                  <a:extLst>
                    <a:ext uri="{9D8B030D-6E8A-4147-A177-3AD203B41FA5}">
                      <a16:colId xmlns:a16="http://schemas.microsoft.com/office/drawing/2014/main" val="20002"/>
                    </a:ext>
                  </a:extLst>
                </a:gridCol>
                <a:gridCol w="5077354">
                  <a:extLst>
                    <a:ext uri="{9D8B030D-6E8A-4147-A177-3AD203B41FA5}">
                      <a16:colId xmlns:a16="http://schemas.microsoft.com/office/drawing/2014/main" val="20003"/>
                    </a:ext>
                  </a:extLst>
                </a:gridCol>
              </a:tblGrid>
              <a:tr h="1578734">
                <a:tc>
                  <a:txBody>
                    <a:bodyPr/>
                    <a:lstStyle/>
                    <a:p>
                      <a:pPr algn="ctr">
                        <a:lnSpc>
                          <a:spcPts val="265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4059"/>
                        </a:lnSpc>
                        <a:defRPr/>
                      </a:pPr>
                      <a:r>
                        <a:rPr lang="en-US" sz="2899" b="1">
                          <a:solidFill>
                            <a:srgbClr val="333333"/>
                          </a:solidFill>
                          <a:latin typeface="Inter Bold"/>
                          <a:ea typeface="Inter Bold"/>
                          <a:cs typeface="Inter Bold"/>
                          <a:sym typeface="Inter Bold"/>
                        </a:rPr>
                        <a:t>VPN Site-to-Site </a:t>
                      </a:r>
                      <a:endParaRPr lang="en-US" sz="1100"/>
                    </a:p>
                    <a:p>
                      <a:pPr algn="ctr">
                        <a:lnSpc>
                          <a:spcPts val="4059"/>
                        </a:lnSpc>
                      </a:pPr>
                      <a:r>
                        <a:rPr lang="en-US" sz="2899" b="1">
                          <a:solidFill>
                            <a:srgbClr val="333333"/>
                          </a:solidFill>
                          <a:latin typeface="Inter Bold"/>
                          <a:ea typeface="Inter Bold"/>
                          <a:cs typeface="Inter Bold"/>
                          <a:sym typeface="Inter Bold"/>
                        </a:rPr>
                        <a:t>(Mạng-tới-Mạng)</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4059"/>
                        </a:lnSpc>
                        <a:defRPr/>
                      </a:pPr>
                      <a:r>
                        <a:rPr lang="en-US" sz="2899" b="1">
                          <a:solidFill>
                            <a:srgbClr val="333333"/>
                          </a:solidFill>
                          <a:latin typeface="Inter Bold"/>
                          <a:ea typeface="Inter Bold"/>
                          <a:cs typeface="Inter Bold"/>
                          <a:sym typeface="Inter Bold"/>
                        </a:rPr>
                        <a:t>VPN Client-to-Site </a:t>
                      </a:r>
                      <a:endParaRPr lang="en-US" sz="1100"/>
                    </a:p>
                    <a:p>
                      <a:pPr algn="ctr">
                        <a:lnSpc>
                          <a:spcPts val="4059"/>
                        </a:lnSpc>
                      </a:pPr>
                      <a:r>
                        <a:rPr lang="en-US" sz="2899" b="1">
                          <a:solidFill>
                            <a:srgbClr val="333333"/>
                          </a:solidFill>
                          <a:latin typeface="Inter Bold"/>
                          <a:ea typeface="Inter Bold"/>
                          <a:cs typeface="Inter Bold"/>
                          <a:sym typeface="Inter Bold"/>
                        </a:rPr>
                        <a:t>(Máy khách-tới-Mạng)</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4059"/>
                        </a:lnSpc>
                        <a:defRPr/>
                      </a:pPr>
                      <a:r>
                        <a:rPr lang="en-US" sz="2899" b="1">
                          <a:solidFill>
                            <a:srgbClr val="000000"/>
                          </a:solidFill>
                          <a:latin typeface="Inter Bold"/>
                          <a:ea typeface="Inter Bold"/>
                          <a:cs typeface="Inter Bold"/>
                          <a:sym typeface="Inter Bold"/>
                        </a:rPr>
                        <a:t> VPN cá nhân</a:t>
                      </a:r>
                      <a:endParaRPr lang="en-US" sz="1100"/>
                    </a:p>
                    <a:p>
                      <a:pPr algn="ctr">
                        <a:lnSpc>
                          <a:spcPts val="4059"/>
                        </a:lnSpc>
                      </a:pPr>
                      <a:r>
                        <a:rPr lang="en-US" sz="2899" b="1">
                          <a:solidFill>
                            <a:srgbClr val="000000"/>
                          </a:solidFill>
                          <a:latin typeface="Inter Bold"/>
                          <a:ea typeface="Inter Bold"/>
                          <a:cs typeface="Inter Bold"/>
                          <a:sym typeface="Inter Bold"/>
                        </a:rPr>
                        <a:t>(cho người dùng cá nhân)</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2746041">
                <a:tc>
                  <a:txBody>
                    <a:bodyPr/>
                    <a:lstStyle/>
                    <a:p>
                      <a:pPr algn="ctr">
                        <a:lnSpc>
                          <a:spcPts val="4059"/>
                        </a:lnSpc>
                        <a:defRPr/>
                      </a:pPr>
                      <a:r>
                        <a:rPr lang="en-US" sz="2899">
                          <a:solidFill>
                            <a:srgbClr val="FFFFFF"/>
                          </a:solidFill>
                          <a:latin typeface="Inter"/>
                          <a:ea typeface="Inter"/>
                          <a:cs typeface="Inter"/>
                          <a:sym typeface="Inter"/>
                        </a:rPr>
                        <a:t>Mô tả</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939"/>
                        </a:lnSpc>
                        <a:defRPr/>
                      </a:pPr>
                      <a:r>
                        <a:rPr lang="en-US" sz="2099">
                          <a:solidFill>
                            <a:srgbClr val="FFFFFF"/>
                          </a:solidFill>
                          <a:latin typeface="Inter"/>
                          <a:ea typeface="Inter"/>
                          <a:cs typeface="Inter"/>
                          <a:sym typeface="Inter"/>
                        </a:rPr>
                        <a:t>Kết nối hai mạng riêng biệt  qua internet, tạo thành một mạng thống nhất. Các máy tính trong mỗi mạng có thể truy cập tài nguyên của mạng kia một cách an toàn.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939"/>
                        </a:lnSpc>
                        <a:defRPr/>
                      </a:pPr>
                      <a:r>
                        <a:rPr lang="en-US" sz="2099">
                          <a:solidFill>
                            <a:srgbClr val="FFFFFF"/>
                          </a:solidFill>
                          <a:latin typeface="Inter"/>
                          <a:ea typeface="Inter"/>
                          <a:cs typeface="Inter"/>
                          <a:sym typeface="Inter"/>
                        </a:rPr>
                        <a:t>Cho phép một thiết bị cá nhân kết nối an toàn vào một mạng từ xa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939"/>
                        </a:lnSpc>
                        <a:defRPr/>
                      </a:pPr>
                      <a:r>
                        <a:rPr lang="en-US" sz="2099">
                          <a:solidFill>
                            <a:srgbClr val="FFFFFF"/>
                          </a:solidFill>
                          <a:latin typeface="Inter"/>
                          <a:ea typeface="Inter"/>
                          <a:cs typeface="Inter"/>
                          <a:sym typeface="Inter"/>
                        </a:rPr>
                        <a:t>Dịch vụ VPN được cung cấp bởi một nhà cung cấp bên thứ ba, cho phép người dùng ẩn địa chỉ IP, mã hóa lưu lượng truy cập internet và truy cập nội dung bị chặn địa lý.</a:t>
                      </a:r>
                      <a:endParaRPr lang="en-US" sz="1100"/>
                    </a:p>
                    <a:p>
                      <a:pPr algn="l">
                        <a:lnSpc>
                          <a:spcPts val="2939"/>
                        </a:lnSpc>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923185">
                <a:tc>
                  <a:txBody>
                    <a:bodyPr/>
                    <a:lstStyle/>
                    <a:p>
                      <a:pPr algn="ctr">
                        <a:lnSpc>
                          <a:spcPts val="4060"/>
                        </a:lnSpc>
                        <a:defRPr/>
                      </a:pPr>
                      <a:r>
                        <a:rPr lang="en-US" sz="2900">
                          <a:solidFill>
                            <a:srgbClr val="FFFFFF"/>
                          </a:solidFill>
                          <a:latin typeface="Inter"/>
                          <a:ea typeface="Inter"/>
                          <a:cs typeface="Inter"/>
                          <a:sym typeface="Inter"/>
                        </a:rPr>
                        <a:t>Ứng dụng</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939"/>
                        </a:lnSpc>
                        <a:defRPr/>
                      </a:pPr>
                      <a:r>
                        <a:rPr lang="en-US" sz="2099">
                          <a:solidFill>
                            <a:srgbClr val="FFFFFF"/>
                          </a:solidFill>
                          <a:latin typeface="Inter"/>
                          <a:ea typeface="Inter"/>
                          <a:cs typeface="Inter"/>
                          <a:sym typeface="Inter"/>
                        </a:rPr>
                        <a:t>Kết nối các chi nhánh, cho phép nhân viên từ xa truy cập mạng nội bộ, kết nối các đối tác kinh doanh.</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939"/>
                        </a:lnSpc>
                        <a:defRPr/>
                      </a:pPr>
                      <a:r>
                        <a:rPr lang="en-US" sz="2099">
                          <a:solidFill>
                            <a:srgbClr val="FFFFFF"/>
                          </a:solidFill>
                          <a:latin typeface="Inter"/>
                          <a:ea typeface="Inter"/>
                          <a:cs typeface="Inter"/>
                          <a:sym typeface="Inter"/>
                        </a:rPr>
                        <a:t>Nhân viên làm việc từ xa truy cập mạng công ty, người dùng truy cập mạng gia đình từ bên ngoài.</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799"/>
                        </a:lnSpc>
                        <a:defRPr/>
                      </a:pPr>
                      <a:r>
                        <a:rPr lang="en-US" sz="1999">
                          <a:solidFill>
                            <a:srgbClr val="FFFFFF"/>
                          </a:solidFill>
                          <a:latin typeface="Inter"/>
                          <a:ea typeface="Inter"/>
                          <a:cs typeface="Inter"/>
                          <a:sym typeface="Inter"/>
                        </a:rPr>
                        <a:t>Bảo vệ quyền riêng tư trực tuyến, truy cập nội dung bị giới hạn khu vực, bảo mật khi sử dụng Wi-Fi công cộng.</a:t>
                      </a:r>
                      <a:endParaRPr lang="en-US" sz="1100"/>
                    </a:p>
                    <a:p>
                      <a:pPr algn="l">
                        <a:lnSpc>
                          <a:spcPts val="2799"/>
                        </a:lnSpc>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2212827">
                <a:tc>
                  <a:txBody>
                    <a:bodyPr/>
                    <a:lstStyle/>
                    <a:p>
                      <a:pPr algn="ctr">
                        <a:lnSpc>
                          <a:spcPts val="4060"/>
                        </a:lnSpc>
                        <a:defRPr/>
                      </a:pPr>
                      <a:r>
                        <a:rPr lang="en-US" sz="2900">
                          <a:solidFill>
                            <a:srgbClr val="FFFFFF"/>
                          </a:solidFill>
                          <a:latin typeface="Inter"/>
                          <a:ea typeface="Inter"/>
                          <a:cs typeface="Inter"/>
                          <a:sym typeface="Inter"/>
                        </a:rPr>
                        <a:t>Giao thức phổ biến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940"/>
                        </a:lnSpc>
                        <a:defRPr/>
                      </a:pPr>
                      <a:r>
                        <a:rPr lang="en-US" sz="2100">
                          <a:solidFill>
                            <a:srgbClr val="FFFFFF"/>
                          </a:solidFill>
                          <a:latin typeface="Inter"/>
                          <a:ea typeface="Inter"/>
                          <a:cs typeface="Inter"/>
                          <a:sym typeface="Inter"/>
                        </a:rPr>
                        <a:t>IPSec (Internet Protocol Security), SSL/TLS (Secure Sockets Layer/Transport Layer Security).</a:t>
                      </a:r>
                      <a:endParaRPr lang="en-US" sz="1100"/>
                    </a:p>
                    <a:p>
                      <a:pPr algn="ctr">
                        <a:lnSpc>
                          <a:spcPts val="2940"/>
                        </a:lnSpc>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800"/>
                        </a:lnSpc>
                        <a:defRPr/>
                      </a:pPr>
                      <a:r>
                        <a:rPr lang="en-US" sz="2000">
                          <a:solidFill>
                            <a:srgbClr val="FFFFFF"/>
                          </a:solidFill>
                          <a:latin typeface="Inter"/>
                          <a:ea typeface="Inter"/>
                          <a:cs typeface="Inter"/>
                          <a:sym typeface="Inter"/>
                        </a:rPr>
                        <a:t>PPTP (Point-to-Point Tunneling Protocol), L2TP (Layer 2 Tunneling Protocol), IPSec, OpenVPN, SSTP (Secure Socket Tunneling Protocol).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939"/>
                        </a:lnSpc>
                        <a:defRPr/>
                      </a:pPr>
                      <a:r>
                        <a:rPr lang="en-US" sz="2099">
                          <a:solidFill>
                            <a:srgbClr val="FFFFFF"/>
                          </a:solidFill>
                          <a:latin typeface="Inter"/>
                          <a:ea typeface="Inter"/>
                          <a:cs typeface="Inter"/>
                          <a:sym typeface="Inter"/>
                        </a:rPr>
                        <a:t>- Sử dụng ứng dụng hoặc phần mềm VPN được cài đặt trên thiết bị.</a:t>
                      </a:r>
                      <a:endParaRPr lang="en-US" sz="1100"/>
                    </a:p>
                    <a:p>
                      <a:pPr algn="l">
                        <a:lnSpc>
                          <a:spcPts val="2939"/>
                        </a:lnSpc>
                      </a:pPr>
                      <a:r>
                        <a:rPr lang="en-US" sz="2099">
                          <a:solidFill>
                            <a:srgbClr val="FFFFFF"/>
                          </a:solidFill>
                          <a:latin typeface="Inter"/>
                          <a:ea typeface="Inter"/>
                          <a:cs typeface="Inter"/>
                          <a:sym typeface="Inter"/>
                        </a:rPr>
                        <a:t>- Sử dụng bộ định tuyến VPN.</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0" name="TextBox 10"/>
          <p:cNvSpPr txBox="1"/>
          <p:nvPr/>
        </p:nvSpPr>
        <p:spPr>
          <a:xfrm>
            <a:off x="1028700" y="813689"/>
            <a:ext cx="7174598" cy="1099820"/>
          </a:xfrm>
          <a:prstGeom prst="rect">
            <a:avLst/>
          </a:prstGeom>
        </p:spPr>
        <p:txBody>
          <a:bodyPr lIns="0" tIns="0" rIns="0" bIns="0" rtlCol="0" anchor="t">
            <a:spAutoFit/>
          </a:bodyPr>
          <a:lstStyle/>
          <a:p>
            <a:pPr algn="ctr">
              <a:lnSpc>
                <a:spcPts val="4480"/>
              </a:lnSpc>
            </a:pPr>
            <a:r>
              <a:rPr lang="en-US" sz="3200">
                <a:solidFill>
                  <a:srgbClr val="000000"/>
                </a:solidFill>
                <a:latin typeface="Calistoga"/>
                <a:ea typeface="Calistoga"/>
                <a:cs typeface="Calistoga"/>
                <a:sym typeface="Calistoga"/>
              </a:rPr>
              <a:t>2. CÁC MÔ HÌNH TRIỂN KHAI: </a:t>
            </a:r>
          </a:p>
          <a:p>
            <a:pPr algn="ctr">
              <a:lnSpc>
                <a:spcPts val="4480"/>
              </a:lnSpc>
              <a:spcBef>
                <a:spcPct val="0"/>
              </a:spcBef>
            </a:pPr>
            <a:endParaRPr lang="en-US" sz="3200">
              <a:solidFill>
                <a:srgbClr val="000000"/>
              </a:solidFill>
              <a:latin typeface="Calistoga"/>
              <a:ea typeface="Calistoga"/>
              <a:cs typeface="Calistoga"/>
              <a:sym typeface="Calistog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BDCEF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903066" y="5001962"/>
            <a:ext cx="3695650" cy="1854544"/>
          </a:xfrm>
          <a:custGeom>
            <a:avLst/>
            <a:gdLst/>
            <a:ahLst/>
            <a:cxnLst/>
            <a:rect l="l" t="t" r="r" b="b"/>
            <a:pathLst>
              <a:path w="3695650" h="1854544">
                <a:moveTo>
                  <a:pt x="0" y="0"/>
                </a:moveTo>
                <a:lnTo>
                  <a:pt x="3695651" y="0"/>
                </a:lnTo>
                <a:lnTo>
                  <a:pt x="3695651" y="1854544"/>
                </a:lnTo>
                <a:lnTo>
                  <a:pt x="0" y="1854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4456292" y="3367914"/>
            <a:ext cx="2999073" cy="5122640"/>
          </a:xfrm>
          <a:custGeom>
            <a:avLst/>
            <a:gdLst/>
            <a:ahLst/>
            <a:cxnLst/>
            <a:rect l="l" t="t" r="r" b="b"/>
            <a:pathLst>
              <a:path w="2999073" h="5122640">
                <a:moveTo>
                  <a:pt x="2999073" y="0"/>
                </a:moveTo>
                <a:lnTo>
                  <a:pt x="0" y="0"/>
                </a:lnTo>
                <a:lnTo>
                  <a:pt x="0" y="5122640"/>
                </a:lnTo>
                <a:lnTo>
                  <a:pt x="2999073" y="5122640"/>
                </a:lnTo>
                <a:lnTo>
                  <a:pt x="299907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322869" y="2553006"/>
            <a:ext cx="3695650" cy="1854544"/>
          </a:xfrm>
          <a:custGeom>
            <a:avLst/>
            <a:gdLst/>
            <a:ahLst/>
            <a:cxnLst/>
            <a:rect l="l" t="t" r="r" b="b"/>
            <a:pathLst>
              <a:path w="3695650" h="1854544">
                <a:moveTo>
                  <a:pt x="0" y="0"/>
                </a:moveTo>
                <a:lnTo>
                  <a:pt x="3695651" y="0"/>
                </a:lnTo>
                <a:lnTo>
                  <a:pt x="3695651" y="1854545"/>
                </a:lnTo>
                <a:lnTo>
                  <a:pt x="0" y="1854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786573" y="7633665"/>
            <a:ext cx="3695650" cy="1854544"/>
          </a:xfrm>
          <a:custGeom>
            <a:avLst/>
            <a:gdLst/>
            <a:ahLst/>
            <a:cxnLst/>
            <a:rect l="l" t="t" r="r" b="b"/>
            <a:pathLst>
              <a:path w="3695650" h="1854544">
                <a:moveTo>
                  <a:pt x="0" y="0"/>
                </a:moveTo>
                <a:lnTo>
                  <a:pt x="3695650" y="0"/>
                </a:lnTo>
                <a:lnTo>
                  <a:pt x="3695650" y="1854544"/>
                </a:lnTo>
                <a:lnTo>
                  <a:pt x="0" y="1854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845531" y="1638545"/>
            <a:ext cx="3083622" cy="3126612"/>
          </a:xfrm>
          <a:custGeom>
            <a:avLst/>
            <a:gdLst/>
            <a:ahLst/>
            <a:cxnLst/>
            <a:rect l="l" t="t" r="r" b="b"/>
            <a:pathLst>
              <a:path w="3083622" h="3126612">
                <a:moveTo>
                  <a:pt x="0" y="0"/>
                </a:moveTo>
                <a:lnTo>
                  <a:pt x="3083621" y="0"/>
                </a:lnTo>
                <a:lnTo>
                  <a:pt x="3083621" y="3126613"/>
                </a:lnTo>
                <a:lnTo>
                  <a:pt x="0" y="3126613"/>
                </a:lnTo>
                <a:lnTo>
                  <a:pt x="0" y="0"/>
                </a:lnTo>
                <a:close/>
              </a:path>
            </a:pathLst>
          </a:custGeom>
          <a:blipFill>
            <a:blip r:embed="rId6">
              <a:alphaModFix amt="71000"/>
            </a:blip>
            <a:stretch>
              <a:fillRect/>
            </a:stretch>
          </a:blipFill>
        </p:spPr>
      </p:sp>
      <p:sp>
        <p:nvSpPr>
          <p:cNvPr id="7" name="Freeform 7"/>
          <p:cNvSpPr/>
          <p:nvPr/>
        </p:nvSpPr>
        <p:spPr>
          <a:xfrm>
            <a:off x="-1395590" y="5254128"/>
            <a:ext cx="3083622" cy="3126612"/>
          </a:xfrm>
          <a:custGeom>
            <a:avLst/>
            <a:gdLst/>
            <a:ahLst/>
            <a:cxnLst/>
            <a:rect l="l" t="t" r="r" b="b"/>
            <a:pathLst>
              <a:path w="3083622" h="3126612">
                <a:moveTo>
                  <a:pt x="0" y="0"/>
                </a:moveTo>
                <a:lnTo>
                  <a:pt x="3083622" y="0"/>
                </a:lnTo>
                <a:lnTo>
                  <a:pt x="3083622" y="3126612"/>
                </a:lnTo>
                <a:lnTo>
                  <a:pt x="0" y="3126612"/>
                </a:lnTo>
                <a:lnTo>
                  <a:pt x="0" y="0"/>
                </a:lnTo>
                <a:close/>
              </a:path>
            </a:pathLst>
          </a:custGeom>
          <a:blipFill>
            <a:blip r:embed="rId6">
              <a:alphaModFix amt="71000"/>
            </a:blip>
            <a:stretch>
              <a:fillRect/>
            </a:stretch>
          </a:blipFill>
        </p:spPr>
      </p:sp>
      <p:sp>
        <p:nvSpPr>
          <p:cNvPr id="8" name="Freeform 8"/>
          <p:cNvSpPr/>
          <p:nvPr/>
        </p:nvSpPr>
        <p:spPr>
          <a:xfrm>
            <a:off x="1028700" y="2553006"/>
            <a:ext cx="11808021" cy="6188161"/>
          </a:xfrm>
          <a:custGeom>
            <a:avLst/>
            <a:gdLst/>
            <a:ahLst/>
            <a:cxnLst/>
            <a:rect l="l" t="t" r="r" b="b"/>
            <a:pathLst>
              <a:path w="11808021" h="6188161">
                <a:moveTo>
                  <a:pt x="0" y="0"/>
                </a:moveTo>
                <a:lnTo>
                  <a:pt x="11808021" y="0"/>
                </a:lnTo>
                <a:lnTo>
                  <a:pt x="11808021" y="6188161"/>
                </a:lnTo>
                <a:lnTo>
                  <a:pt x="0" y="6188161"/>
                </a:lnTo>
                <a:lnTo>
                  <a:pt x="0" y="0"/>
                </a:lnTo>
                <a:close/>
              </a:path>
            </a:pathLst>
          </a:custGeom>
          <a:blipFill>
            <a:blip r:embed="rId7"/>
            <a:stretch>
              <a:fillRect/>
            </a:stretch>
          </a:blipFill>
        </p:spPr>
      </p:sp>
      <p:sp>
        <p:nvSpPr>
          <p:cNvPr id="9" name="TextBox 9"/>
          <p:cNvSpPr txBox="1"/>
          <p:nvPr/>
        </p:nvSpPr>
        <p:spPr>
          <a:xfrm>
            <a:off x="-190755" y="500643"/>
            <a:ext cx="17707519" cy="1455420"/>
          </a:xfrm>
          <a:prstGeom prst="rect">
            <a:avLst/>
          </a:prstGeom>
        </p:spPr>
        <p:txBody>
          <a:bodyPr lIns="0" tIns="0" rIns="0" bIns="0" rtlCol="0" anchor="t">
            <a:spAutoFit/>
          </a:bodyPr>
          <a:lstStyle/>
          <a:p>
            <a:pPr algn="ctr">
              <a:lnSpc>
                <a:spcPts val="5880"/>
              </a:lnSpc>
            </a:pPr>
            <a:r>
              <a:rPr lang="en-US" sz="4200" dirty="0">
                <a:solidFill>
                  <a:srgbClr val="000000"/>
                </a:solidFill>
                <a:latin typeface="Calistoga"/>
                <a:ea typeface="Calistoga"/>
                <a:cs typeface="Calistoga"/>
                <a:sym typeface="Calistoga"/>
              </a:rPr>
              <a:t>III. </a:t>
            </a:r>
            <a:r>
              <a:rPr lang="en-US" sz="4200" dirty="0" err="1">
                <a:solidFill>
                  <a:srgbClr val="000000"/>
                </a:solidFill>
                <a:latin typeface="Calistoga"/>
                <a:ea typeface="Calistoga"/>
                <a:cs typeface="Calistoga"/>
                <a:sym typeface="Calistoga"/>
              </a:rPr>
              <a:t>Triển</a:t>
            </a:r>
            <a:r>
              <a:rPr lang="en-US" sz="4200" dirty="0">
                <a:solidFill>
                  <a:srgbClr val="000000"/>
                </a:solidFill>
                <a:latin typeface="Calistoga"/>
                <a:ea typeface="Calistoga"/>
                <a:cs typeface="Calistoga"/>
                <a:sym typeface="Calistoga"/>
              </a:rPr>
              <a:t> </a:t>
            </a:r>
            <a:r>
              <a:rPr lang="en-US" sz="4200" dirty="0" err="1">
                <a:solidFill>
                  <a:srgbClr val="000000"/>
                </a:solidFill>
                <a:latin typeface="Calistoga"/>
                <a:ea typeface="Calistoga"/>
                <a:cs typeface="Calistoga"/>
                <a:sym typeface="Calistoga"/>
              </a:rPr>
              <a:t>khai</a:t>
            </a:r>
            <a:r>
              <a:rPr lang="en-US" sz="4200" dirty="0">
                <a:solidFill>
                  <a:srgbClr val="000000"/>
                </a:solidFill>
                <a:latin typeface="Calistoga"/>
                <a:ea typeface="Calistoga"/>
                <a:cs typeface="Calistoga"/>
                <a:sym typeface="Calistoga"/>
              </a:rPr>
              <a:t> </a:t>
            </a:r>
            <a:r>
              <a:rPr lang="en-US" sz="4200" dirty="0" err="1">
                <a:solidFill>
                  <a:srgbClr val="000000"/>
                </a:solidFill>
                <a:latin typeface="Calistoga"/>
                <a:ea typeface="Calistoga"/>
                <a:cs typeface="Calistoga"/>
                <a:sym typeface="Calistoga"/>
              </a:rPr>
              <a:t>hệ</a:t>
            </a:r>
            <a:r>
              <a:rPr lang="en-US" sz="4200" dirty="0">
                <a:solidFill>
                  <a:srgbClr val="000000"/>
                </a:solidFill>
                <a:latin typeface="Calistoga"/>
                <a:ea typeface="Calistoga"/>
                <a:cs typeface="Calistoga"/>
                <a:sym typeface="Calistoga"/>
              </a:rPr>
              <a:t> </a:t>
            </a:r>
            <a:r>
              <a:rPr lang="en-US" sz="4200" dirty="0" err="1">
                <a:solidFill>
                  <a:srgbClr val="000000"/>
                </a:solidFill>
                <a:latin typeface="Calistoga"/>
                <a:ea typeface="Calistoga"/>
                <a:cs typeface="Calistoga"/>
                <a:sym typeface="Calistoga"/>
              </a:rPr>
              <a:t>thống</a:t>
            </a:r>
            <a:r>
              <a:rPr lang="en-US" sz="4200" dirty="0">
                <a:solidFill>
                  <a:srgbClr val="000000"/>
                </a:solidFill>
                <a:latin typeface="Calistoga"/>
                <a:ea typeface="Calistoga"/>
                <a:cs typeface="Calistoga"/>
                <a:sym typeface="Calistoga"/>
              </a:rPr>
              <a:t> </a:t>
            </a:r>
            <a:r>
              <a:rPr lang="en-US" sz="4200" dirty="0" err="1">
                <a:solidFill>
                  <a:srgbClr val="000000"/>
                </a:solidFill>
                <a:latin typeface="Calistoga"/>
                <a:ea typeface="Calistoga"/>
                <a:cs typeface="Calistoga"/>
                <a:sym typeface="Calistoga"/>
              </a:rPr>
              <a:t>IPSec</a:t>
            </a:r>
            <a:r>
              <a:rPr lang="en-US" sz="4200" dirty="0">
                <a:solidFill>
                  <a:srgbClr val="000000"/>
                </a:solidFill>
                <a:latin typeface="Calistoga"/>
                <a:ea typeface="Calistoga"/>
                <a:cs typeface="Calistoga"/>
                <a:sym typeface="Calistoga"/>
              </a:rPr>
              <a:t> VPN </a:t>
            </a:r>
            <a:r>
              <a:rPr lang="en-US" sz="4200" dirty="0" err="1">
                <a:solidFill>
                  <a:srgbClr val="000000"/>
                </a:solidFill>
                <a:latin typeface="Calistoga"/>
                <a:ea typeface="Calistoga"/>
                <a:cs typeface="Calistoga"/>
                <a:sym typeface="Calistoga"/>
              </a:rPr>
              <a:t>trên</a:t>
            </a:r>
            <a:r>
              <a:rPr lang="en-US" sz="4200" dirty="0">
                <a:solidFill>
                  <a:srgbClr val="000000"/>
                </a:solidFill>
                <a:latin typeface="Calistoga"/>
                <a:ea typeface="Calistoga"/>
                <a:cs typeface="Calistoga"/>
                <a:sym typeface="Calistoga"/>
              </a:rPr>
              <a:t> </a:t>
            </a:r>
            <a:r>
              <a:rPr lang="en-US" sz="4200" dirty="0" err="1">
                <a:solidFill>
                  <a:srgbClr val="000000"/>
                </a:solidFill>
                <a:latin typeface="Calistoga"/>
                <a:ea typeface="Calistoga"/>
                <a:cs typeface="Calistoga"/>
                <a:sym typeface="Calistoga"/>
              </a:rPr>
              <a:t>phần</a:t>
            </a:r>
            <a:r>
              <a:rPr lang="en-US" sz="4200" dirty="0">
                <a:solidFill>
                  <a:srgbClr val="000000"/>
                </a:solidFill>
                <a:latin typeface="Calistoga"/>
                <a:ea typeface="Calistoga"/>
                <a:cs typeface="Calistoga"/>
                <a:sym typeface="Calistoga"/>
              </a:rPr>
              <a:t> </a:t>
            </a:r>
            <a:r>
              <a:rPr lang="en-US" sz="4200" dirty="0" err="1">
                <a:solidFill>
                  <a:srgbClr val="000000"/>
                </a:solidFill>
                <a:latin typeface="Calistoga"/>
                <a:ea typeface="Calistoga"/>
                <a:cs typeface="Calistoga"/>
                <a:sym typeface="Calistoga"/>
              </a:rPr>
              <a:t>mềm</a:t>
            </a:r>
            <a:r>
              <a:rPr lang="en-US" sz="4200" dirty="0">
                <a:solidFill>
                  <a:srgbClr val="000000"/>
                </a:solidFill>
                <a:latin typeface="Calistoga"/>
                <a:ea typeface="Calistoga"/>
                <a:cs typeface="Calistoga"/>
                <a:sym typeface="Calistoga"/>
              </a:rPr>
              <a:t> </a:t>
            </a:r>
            <a:r>
              <a:rPr lang="en-US" sz="4200" dirty="0" err="1">
                <a:solidFill>
                  <a:srgbClr val="000000"/>
                </a:solidFill>
                <a:latin typeface="Calistoga"/>
                <a:ea typeface="Calistoga"/>
                <a:cs typeface="Calistoga"/>
                <a:sym typeface="Calistoga"/>
              </a:rPr>
              <a:t>giả</a:t>
            </a:r>
            <a:r>
              <a:rPr lang="en-US" sz="4200" dirty="0">
                <a:solidFill>
                  <a:srgbClr val="000000"/>
                </a:solidFill>
                <a:latin typeface="Calistoga"/>
                <a:ea typeface="Calistoga"/>
                <a:cs typeface="Calistoga"/>
                <a:sym typeface="Calistoga"/>
              </a:rPr>
              <a:t> </a:t>
            </a:r>
            <a:r>
              <a:rPr lang="en-US" sz="4200" dirty="0" err="1">
                <a:solidFill>
                  <a:srgbClr val="000000"/>
                </a:solidFill>
                <a:latin typeface="Calistoga"/>
                <a:ea typeface="Calistoga"/>
                <a:cs typeface="Calistoga"/>
                <a:sym typeface="Calistoga"/>
              </a:rPr>
              <a:t>lập</a:t>
            </a:r>
            <a:r>
              <a:rPr lang="en-US" sz="4200" dirty="0">
                <a:solidFill>
                  <a:srgbClr val="000000"/>
                </a:solidFill>
                <a:latin typeface="Calistoga"/>
                <a:ea typeface="Calistoga"/>
                <a:cs typeface="Calistoga"/>
                <a:sym typeface="Calistoga"/>
              </a:rPr>
              <a:t> </a:t>
            </a:r>
            <a:r>
              <a:rPr lang="en-US" sz="4200" dirty="0" err="1">
                <a:solidFill>
                  <a:srgbClr val="000000"/>
                </a:solidFill>
                <a:latin typeface="Calistoga"/>
                <a:ea typeface="Calistoga"/>
                <a:cs typeface="Calistoga"/>
                <a:sym typeface="Calistoga"/>
              </a:rPr>
              <a:t>GNS3</a:t>
            </a:r>
            <a:endParaRPr lang="en-US" sz="4200" dirty="0">
              <a:solidFill>
                <a:srgbClr val="000000"/>
              </a:solidFill>
              <a:latin typeface="Calistoga"/>
              <a:ea typeface="Calistoga"/>
              <a:cs typeface="Calistoga"/>
              <a:sym typeface="Calistoga"/>
            </a:endParaRPr>
          </a:p>
          <a:p>
            <a:pPr algn="ctr">
              <a:lnSpc>
                <a:spcPts val="5880"/>
              </a:lnSpc>
              <a:spcBef>
                <a:spcPct val="0"/>
              </a:spcBef>
            </a:pPr>
            <a:endParaRPr lang="en-US" sz="4200" dirty="0">
              <a:solidFill>
                <a:srgbClr val="000000"/>
              </a:solidFill>
              <a:latin typeface="Calistoga"/>
              <a:ea typeface="Calistoga"/>
              <a:cs typeface="Calistoga"/>
              <a:sym typeface="Calistoga"/>
            </a:endParaRPr>
          </a:p>
        </p:txBody>
      </p:sp>
      <p:sp>
        <p:nvSpPr>
          <p:cNvPr id="10" name="TextBox 10"/>
          <p:cNvSpPr txBox="1"/>
          <p:nvPr/>
        </p:nvSpPr>
        <p:spPr>
          <a:xfrm>
            <a:off x="2044340" y="1908438"/>
            <a:ext cx="7457242" cy="1002665"/>
          </a:xfrm>
          <a:prstGeom prst="rect">
            <a:avLst/>
          </a:prstGeom>
        </p:spPr>
        <p:txBody>
          <a:bodyPr lIns="0" tIns="0" rIns="0" bIns="0" rtlCol="0" anchor="t">
            <a:spAutoFit/>
          </a:bodyPr>
          <a:lstStyle/>
          <a:p>
            <a:pPr algn="ctr">
              <a:lnSpc>
                <a:spcPts val="4060"/>
              </a:lnSpc>
            </a:pPr>
            <a:r>
              <a:rPr lang="en-US" sz="2900">
                <a:solidFill>
                  <a:srgbClr val="000000"/>
                </a:solidFill>
                <a:latin typeface="Calistoga"/>
                <a:ea typeface="Calistoga"/>
                <a:cs typeface="Calistoga"/>
                <a:sym typeface="Calistoga"/>
              </a:rPr>
              <a:t>1. 1.THIẾT LẬP LAB VPN IPSEC SITE TO SITE:</a:t>
            </a:r>
          </a:p>
          <a:p>
            <a:pPr algn="ctr">
              <a:lnSpc>
                <a:spcPts val="4060"/>
              </a:lnSpc>
              <a:spcBef>
                <a:spcPct val="0"/>
              </a:spcBef>
            </a:pPr>
            <a:endParaRPr lang="en-US" sz="2900">
              <a:solidFill>
                <a:srgbClr val="000000"/>
              </a:solidFill>
              <a:latin typeface="Calistoga"/>
              <a:ea typeface="Calistoga"/>
              <a:cs typeface="Calistoga"/>
              <a:sym typeface="Calistoga"/>
            </a:endParaRPr>
          </a:p>
        </p:txBody>
      </p:sp>
      <p:sp>
        <p:nvSpPr>
          <p:cNvPr id="11" name="TextBox 11"/>
          <p:cNvSpPr txBox="1"/>
          <p:nvPr/>
        </p:nvSpPr>
        <p:spPr>
          <a:xfrm>
            <a:off x="1688032" y="1370575"/>
            <a:ext cx="6465368" cy="497316"/>
          </a:xfrm>
          <a:prstGeom prst="rect">
            <a:avLst/>
          </a:prstGeom>
        </p:spPr>
        <p:txBody>
          <a:bodyPr wrap="square" lIns="0" tIns="0" rIns="0" bIns="0" rtlCol="0" anchor="t">
            <a:spAutoFit/>
          </a:bodyPr>
          <a:lstStyle/>
          <a:p>
            <a:pPr algn="ctr">
              <a:lnSpc>
                <a:spcPts val="4060"/>
              </a:lnSpc>
              <a:spcBef>
                <a:spcPct val="0"/>
              </a:spcBef>
            </a:pPr>
            <a:r>
              <a:rPr lang="en-US" sz="2900" dirty="0">
                <a:solidFill>
                  <a:srgbClr val="000000"/>
                </a:solidFill>
                <a:latin typeface="Calistoga"/>
                <a:ea typeface="Calistoga"/>
                <a:cs typeface="Calistoga"/>
                <a:sym typeface="Calistoga"/>
              </a:rPr>
              <a:t>1. </a:t>
            </a:r>
            <a:r>
              <a:rPr lang="en-US" sz="2900" dirty="0" err="1">
                <a:solidFill>
                  <a:srgbClr val="000000"/>
                </a:solidFill>
                <a:latin typeface="Calistoga"/>
                <a:ea typeface="Calistoga"/>
                <a:cs typeface="Calistoga"/>
                <a:sym typeface="Calistoga"/>
              </a:rPr>
              <a:t>THIẾT</a:t>
            </a:r>
            <a:r>
              <a:rPr lang="en-US" sz="2900" dirty="0">
                <a:solidFill>
                  <a:srgbClr val="000000"/>
                </a:solidFill>
                <a:latin typeface="Calistoga"/>
                <a:ea typeface="Calistoga"/>
                <a:cs typeface="Calistoga"/>
                <a:sym typeface="Calistoga"/>
              </a:rPr>
              <a:t> </a:t>
            </a:r>
            <a:r>
              <a:rPr lang="en-US" sz="2900" dirty="0" err="1">
                <a:solidFill>
                  <a:srgbClr val="000000"/>
                </a:solidFill>
                <a:latin typeface="Calistoga"/>
                <a:ea typeface="Calistoga"/>
                <a:cs typeface="Calistoga"/>
                <a:sym typeface="Calistoga"/>
              </a:rPr>
              <a:t>LẬP</a:t>
            </a:r>
            <a:r>
              <a:rPr lang="en-US" sz="2900" dirty="0">
                <a:solidFill>
                  <a:srgbClr val="000000"/>
                </a:solidFill>
                <a:latin typeface="Calistoga"/>
                <a:ea typeface="Calistoga"/>
                <a:cs typeface="Calistoga"/>
                <a:sym typeface="Calistoga"/>
              </a:rPr>
              <a:t> </a:t>
            </a:r>
            <a:r>
              <a:rPr lang="en-US" sz="2900" dirty="0" err="1">
                <a:solidFill>
                  <a:srgbClr val="000000"/>
                </a:solidFill>
                <a:latin typeface="Calistoga"/>
                <a:ea typeface="Calistoga"/>
                <a:cs typeface="Calistoga"/>
                <a:sym typeface="Calistoga"/>
              </a:rPr>
              <a:t>MÔ</a:t>
            </a:r>
            <a:r>
              <a:rPr lang="en-US" sz="2900" dirty="0">
                <a:solidFill>
                  <a:srgbClr val="000000"/>
                </a:solidFill>
                <a:latin typeface="Calistoga"/>
                <a:ea typeface="Calistoga"/>
                <a:cs typeface="Calistoga"/>
                <a:sym typeface="Calistoga"/>
              </a:rPr>
              <a:t> </a:t>
            </a:r>
            <a:r>
              <a:rPr lang="en-US" sz="2900" dirty="0" err="1">
                <a:solidFill>
                  <a:srgbClr val="000000"/>
                </a:solidFill>
                <a:latin typeface="Calistoga"/>
                <a:ea typeface="Calistoga"/>
                <a:cs typeface="Calistoga"/>
                <a:sym typeface="Calistoga"/>
              </a:rPr>
              <a:t>HÌNH</a:t>
            </a:r>
            <a:r>
              <a:rPr lang="en-US" sz="2900" dirty="0">
                <a:solidFill>
                  <a:srgbClr val="000000"/>
                </a:solidFill>
                <a:latin typeface="Calistoga"/>
                <a:ea typeface="Calistoga"/>
                <a:cs typeface="Calistoga"/>
                <a:sym typeface="Calistoga"/>
              </a:rPr>
              <a:t> SITE-TO-SITE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3586907" y="4765585"/>
            <a:ext cx="5068608" cy="3262340"/>
          </a:xfrm>
          <a:custGeom>
            <a:avLst/>
            <a:gdLst/>
            <a:ahLst/>
            <a:cxnLst/>
            <a:rect l="l" t="t" r="r" b="b"/>
            <a:pathLst>
              <a:path w="5068608" h="3262340">
                <a:moveTo>
                  <a:pt x="0" y="0"/>
                </a:moveTo>
                <a:lnTo>
                  <a:pt x="5068608" y="0"/>
                </a:lnTo>
                <a:lnTo>
                  <a:pt x="5068608" y="3262341"/>
                </a:lnTo>
                <a:lnTo>
                  <a:pt x="0" y="3262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121211" y="2874953"/>
            <a:ext cx="2022651" cy="3262340"/>
          </a:xfrm>
          <a:custGeom>
            <a:avLst/>
            <a:gdLst/>
            <a:ahLst/>
            <a:cxnLst/>
            <a:rect l="l" t="t" r="r" b="b"/>
            <a:pathLst>
              <a:path w="2022651" h="3262340">
                <a:moveTo>
                  <a:pt x="0" y="0"/>
                </a:moveTo>
                <a:lnTo>
                  <a:pt x="2022651" y="0"/>
                </a:lnTo>
                <a:lnTo>
                  <a:pt x="2022651" y="3262340"/>
                </a:lnTo>
                <a:lnTo>
                  <a:pt x="0" y="32623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409372" y="2934803"/>
            <a:ext cx="1399903" cy="1571319"/>
          </a:xfrm>
          <a:custGeom>
            <a:avLst/>
            <a:gdLst/>
            <a:ahLst/>
            <a:cxnLst/>
            <a:rect l="l" t="t" r="r" b="b"/>
            <a:pathLst>
              <a:path w="1399903" h="1571319">
                <a:moveTo>
                  <a:pt x="0" y="0"/>
                </a:moveTo>
                <a:lnTo>
                  <a:pt x="1399903" y="0"/>
                </a:lnTo>
                <a:lnTo>
                  <a:pt x="1399903" y="1571320"/>
                </a:lnTo>
                <a:lnTo>
                  <a:pt x="0" y="15713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991022" y="1332965"/>
            <a:ext cx="2232436" cy="2263560"/>
          </a:xfrm>
          <a:custGeom>
            <a:avLst/>
            <a:gdLst/>
            <a:ahLst/>
            <a:cxnLst/>
            <a:rect l="l" t="t" r="r" b="b"/>
            <a:pathLst>
              <a:path w="2232436" h="2263560">
                <a:moveTo>
                  <a:pt x="0" y="0"/>
                </a:moveTo>
                <a:lnTo>
                  <a:pt x="2232436" y="0"/>
                </a:lnTo>
                <a:lnTo>
                  <a:pt x="2232436" y="2263559"/>
                </a:lnTo>
                <a:lnTo>
                  <a:pt x="0" y="2263559"/>
                </a:lnTo>
                <a:lnTo>
                  <a:pt x="0" y="0"/>
                </a:lnTo>
                <a:close/>
              </a:path>
            </a:pathLst>
          </a:custGeom>
          <a:blipFill>
            <a:blip r:embed="rId9">
              <a:alphaModFix amt="48000"/>
            </a:blip>
            <a:stretch>
              <a:fillRect/>
            </a:stretch>
          </a:blipFill>
        </p:spPr>
      </p:sp>
      <p:sp>
        <p:nvSpPr>
          <p:cNvPr id="7" name="Freeform 7"/>
          <p:cNvSpPr/>
          <p:nvPr/>
        </p:nvSpPr>
        <p:spPr>
          <a:xfrm>
            <a:off x="-2157493" y="6777497"/>
            <a:ext cx="4313283" cy="4373418"/>
          </a:xfrm>
          <a:custGeom>
            <a:avLst/>
            <a:gdLst/>
            <a:ahLst/>
            <a:cxnLst/>
            <a:rect l="l" t="t" r="r" b="b"/>
            <a:pathLst>
              <a:path w="4313283" h="4373418">
                <a:moveTo>
                  <a:pt x="0" y="0"/>
                </a:moveTo>
                <a:lnTo>
                  <a:pt x="4313284" y="0"/>
                </a:lnTo>
                <a:lnTo>
                  <a:pt x="4313284" y="4373418"/>
                </a:lnTo>
                <a:lnTo>
                  <a:pt x="0" y="4373418"/>
                </a:lnTo>
                <a:lnTo>
                  <a:pt x="0" y="0"/>
                </a:lnTo>
                <a:close/>
              </a:path>
            </a:pathLst>
          </a:custGeom>
          <a:blipFill>
            <a:blip r:embed="rId9">
              <a:alphaModFix amt="71000"/>
            </a:blip>
            <a:stretch>
              <a:fillRect/>
            </a:stretch>
          </a:blipFill>
        </p:spPr>
      </p:sp>
      <p:sp>
        <p:nvSpPr>
          <p:cNvPr id="8" name="Freeform 8"/>
          <p:cNvSpPr/>
          <p:nvPr/>
        </p:nvSpPr>
        <p:spPr>
          <a:xfrm>
            <a:off x="15906066" y="6478896"/>
            <a:ext cx="4313283" cy="4373418"/>
          </a:xfrm>
          <a:custGeom>
            <a:avLst/>
            <a:gdLst/>
            <a:ahLst/>
            <a:cxnLst/>
            <a:rect l="l" t="t" r="r" b="b"/>
            <a:pathLst>
              <a:path w="4313283" h="4373418">
                <a:moveTo>
                  <a:pt x="0" y="0"/>
                </a:moveTo>
                <a:lnTo>
                  <a:pt x="4313283" y="0"/>
                </a:lnTo>
                <a:lnTo>
                  <a:pt x="4313283" y="4373418"/>
                </a:lnTo>
                <a:lnTo>
                  <a:pt x="0" y="4373418"/>
                </a:lnTo>
                <a:lnTo>
                  <a:pt x="0" y="0"/>
                </a:lnTo>
                <a:close/>
              </a:path>
            </a:pathLst>
          </a:custGeom>
          <a:blipFill>
            <a:blip r:embed="rId9">
              <a:alphaModFix amt="71000"/>
            </a:blip>
            <a:stretch>
              <a:fillRect/>
            </a:stretch>
          </a:blipFill>
        </p:spPr>
      </p:sp>
      <p:sp>
        <p:nvSpPr>
          <p:cNvPr id="9" name="Freeform 9"/>
          <p:cNvSpPr/>
          <p:nvPr/>
        </p:nvSpPr>
        <p:spPr>
          <a:xfrm>
            <a:off x="492208" y="2530220"/>
            <a:ext cx="12999449" cy="6223486"/>
          </a:xfrm>
          <a:custGeom>
            <a:avLst/>
            <a:gdLst/>
            <a:ahLst/>
            <a:cxnLst/>
            <a:rect l="l" t="t" r="r" b="b"/>
            <a:pathLst>
              <a:path w="12999449" h="6223486">
                <a:moveTo>
                  <a:pt x="0" y="0"/>
                </a:moveTo>
                <a:lnTo>
                  <a:pt x="12999449" y="0"/>
                </a:lnTo>
                <a:lnTo>
                  <a:pt x="12999449" y="6223486"/>
                </a:lnTo>
                <a:lnTo>
                  <a:pt x="0" y="6223486"/>
                </a:lnTo>
                <a:lnTo>
                  <a:pt x="0" y="0"/>
                </a:lnTo>
                <a:close/>
              </a:path>
            </a:pathLst>
          </a:custGeom>
          <a:blipFill>
            <a:blip r:embed="rId10"/>
            <a:stretch>
              <a:fillRect/>
            </a:stretch>
          </a:blipFill>
        </p:spPr>
      </p:sp>
      <p:sp>
        <p:nvSpPr>
          <p:cNvPr id="10" name="TextBox 10"/>
          <p:cNvSpPr txBox="1"/>
          <p:nvPr/>
        </p:nvSpPr>
        <p:spPr>
          <a:xfrm>
            <a:off x="492208" y="572870"/>
            <a:ext cx="13731249"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listoga"/>
                <a:ea typeface="Calistoga"/>
                <a:cs typeface="Calistoga"/>
                <a:sym typeface="Calistoga"/>
              </a:rPr>
              <a:t>CẤU HÌNH GÁN IP VÀ ĐỊNH TUYẾN TĨNH TẠI ROUTER 1, ROUTER 2, ROUTER 3:</a:t>
            </a:r>
          </a:p>
        </p:txBody>
      </p:sp>
      <p:sp>
        <p:nvSpPr>
          <p:cNvPr id="11" name="TextBox 11"/>
          <p:cNvSpPr txBox="1"/>
          <p:nvPr/>
        </p:nvSpPr>
        <p:spPr>
          <a:xfrm>
            <a:off x="1028700" y="1427906"/>
            <a:ext cx="1548765" cy="523874"/>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listoga"/>
                <a:ea typeface="Calistoga"/>
                <a:cs typeface="Calistoga"/>
                <a:sym typeface="Calistoga"/>
              </a:rPr>
              <a:t>Router 1:</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CD8F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214475" y="2587308"/>
            <a:ext cx="4491061" cy="5266702"/>
          </a:xfrm>
          <a:custGeom>
            <a:avLst/>
            <a:gdLst/>
            <a:ahLst/>
            <a:cxnLst/>
            <a:rect l="l" t="t" r="r" b="b"/>
            <a:pathLst>
              <a:path w="4491061" h="5266702">
                <a:moveTo>
                  <a:pt x="0" y="0"/>
                </a:moveTo>
                <a:lnTo>
                  <a:pt x="4491061" y="0"/>
                </a:lnTo>
                <a:lnTo>
                  <a:pt x="4491061" y="5266702"/>
                </a:lnTo>
                <a:lnTo>
                  <a:pt x="0" y="526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705990" y="4745785"/>
            <a:ext cx="1307614" cy="1286217"/>
          </a:xfrm>
          <a:custGeom>
            <a:avLst/>
            <a:gdLst/>
            <a:ahLst/>
            <a:cxnLst/>
            <a:rect l="l" t="t" r="r" b="b"/>
            <a:pathLst>
              <a:path w="1307614" h="1286217">
                <a:moveTo>
                  <a:pt x="0" y="0"/>
                </a:moveTo>
                <a:lnTo>
                  <a:pt x="1307615" y="0"/>
                </a:lnTo>
                <a:lnTo>
                  <a:pt x="1307615" y="1286217"/>
                </a:lnTo>
                <a:lnTo>
                  <a:pt x="0" y="12862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158367" y="5700181"/>
            <a:ext cx="4607562" cy="3233671"/>
          </a:xfrm>
          <a:custGeom>
            <a:avLst/>
            <a:gdLst/>
            <a:ahLst/>
            <a:cxnLst/>
            <a:rect l="l" t="t" r="r" b="b"/>
            <a:pathLst>
              <a:path w="4607562" h="3233671">
                <a:moveTo>
                  <a:pt x="0" y="0"/>
                </a:moveTo>
                <a:lnTo>
                  <a:pt x="4607562" y="0"/>
                </a:lnTo>
                <a:lnTo>
                  <a:pt x="4607562" y="3233670"/>
                </a:lnTo>
                <a:lnTo>
                  <a:pt x="0" y="32336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727664" y="1371600"/>
            <a:ext cx="3083622" cy="3126612"/>
          </a:xfrm>
          <a:custGeom>
            <a:avLst/>
            <a:gdLst/>
            <a:ahLst/>
            <a:cxnLst/>
            <a:rect l="l" t="t" r="r" b="b"/>
            <a:pathLst>
              <a:path w="3083622" h="3126612">
                <a:moveTo>
                  <a:pt x="0" y="0"/>
                </a:moveTo>
                <a:lnTo>
                  <a:pt x="3083622" y="0"/>
                </a:lnTo>
                <a:lnTo>
                  <a:pt x="3083622" y="3126612"/>
                </a:lnTo>
                <a:lnTo>
                  <a:pt x="0" y="3126612"/>
                </a:lnTo>
                <a:lnTo>
                  <a:pt x="0" y="0"/>
                </a:lnTo>
                <a:close/>
              </a:path>
            </a:pathLst>
          </a:custGeom>
          <a:blipFill>
            <a:blip r:embed="rId8">
              <a:alphaModFix amt="71000"/>
            </a:blip>
            <a:stretch>
              <a:fillRect/>
            </a:stretch>
          </a:blipFill>
        </p:spPr>
      </p:sp>
      <p:sp>
        <p:nvSpPr>
          <p:cNvPr id="6" name="Freeform 6"/>
          <p:cNvSpPr/>
          <p:nvPr/>
        </p:nvSpPr>
        <p:spPr>
          <a:xfrm>
            <a:off x="-513111" y="8073403"/>
            <a:ext cx="3083622" cy="3126612"/>
          </a:xfrm>
          <a:custGeom>
            <a:avLst/>
            <a:gdLst/>
            <a:ahLst/>
            <a:cxnLst/>
            <a:rect l="l" t="t" r="r" b="b"/>
            <a:pathLst>
              <a:path w="3083622" h="3126612">
                <a:moveTo>
                  <a:pt x="0" y="0"/>
                </a:moveTo>
                <a:lnTo>
                  <a:pt x="3083622" y="0"/>
                </a:lnTo>
                <a:lnTo>
                  <a:pt x="3083622" y="3126613"/>
                </a:lnTo>
                <a:lnTo>
                  <a:pt x="0" y="3126613"/>
                </a:lnTo>
                <a:lnTo>
                  <a:pt x="0" y="0"/>
                </a:lnTo>
                <a:close/>
              </a:path>
            </a:pathLst>
          </a:custGeom>
          <a:blipFill>
            <a:blip r:embed="rId8">
              <a:alphaModFix amt="71000"/>
            </a:blip>
            <a:stretch>
              <a:fillRect/>
            </a:stretch>
          </a:blipFill>
        </p:spPr>
      </p:sp>
      <p:sp>
        <p:nvSpPr>
          <p:cNvPr id="7" name="Freeform 7"/>
          <p:cNvSpPr/>
          <p:nvPr/>
        </p:nvSpPr>
        <p:spPr>
          <a:xfrm>
            <a:off x="2426405" y="300403"/>
            <a:ext cx="11301259" cy="4633516"/>
          </a:xfrm>
          <a:custGeom>
            <a:avLst/>
            <a:gdLst/>
            <a:ahLst/>
            <a:cxnLst/>
            <a:rect l="l" t="t" r="r" b="b"/>
            <a:pathLst>
              <a:path w="11301259" h="4633516">
                <a:moveTo>
                  <a:pt x="0" y="0"/>
                </a:moveTo>
                <a:lnTo>
                  <a:pt x="11301259" y="0"/>
                </a:lnTo>
                <a:lnTo>
                  <a:pt x="11301259" y="4633517"/>
                </a:lnTo>
                <a:lnTo>
                  <a:pt x="0" y="4633517"/>
                </a:lnTo>
                <a:lnTo>
                  <a:pt x="0" y="0"/>
                </a:lnTo>
                <a:close/>
              </a:path>
            </a:pathLst>
          </a:custGeom>
          <a:blipFill>
            <a:blip r:embed="rId9"/>
            <a:stretch>
              <a:fillRect/>
            </a:stretch>
          </a:blipFill>
        </p:spPr>
      </p:sp>
      <p:sp>
        <p:nvSpPr>
          <p:cNvPr id="8" name="Freeform 8"/>
          <p:cNvSpPr/>
          <p:nvPr/>
        </p:nvSpPr>
        <p:spPr>
          <a:xfrm>
            <a:off x="2404732" y="5220659"/>
            <a:ext cx="11301259" cy="4966480"/>
          </a:xfrm>
          <a:custGeom>
            <a:avLst/>
            <a:gdLst/>
            <a:ahLst/>
            <a:cxnLst/>
            <a:rect l="l" t="t" r="r" b="b"/>
            <a:pathLst>
              <a:path w="11301259" h="4966480">
                <a:moveTo>
                  <a:pt x="0" y="0"/>
                </a:moveTo>
                <a:lnTo>
                  <a:pt x="11301258" y="0"/>
                </a:lnTo>
                <a:lnTo>
                  <a:pt x="11301258" y="4966480"/>
                </a:lnTo>
                <a:lnTo>
                  <a:pt x="0" y="4966480"/>
                </a:lnTo>
                <a:lnTo>
                  <a:pt x="0" y="0"/>
                </a:lnTo>
                <a:close/>
              </a:path>
            </a:pathLst>
          </a:custGeom>
          <a:blipFill>
            <a:blip r:embed="rId10"/>
            <a:stretch>
              <a:fillRect t="-1484" b="-2619"/>
            </a:stretch>
          </a:blipFill>
        </p:spPr>
      </p:sp>
      <p:sp>
        <p:nvSpPr>
          <p:cNvPr id="9" name="TextBox 9"/>
          <p:cNvSpPr txBox="1"/>
          <p:nvPr/>
        </p:nvSpPr>
        <p:spPr>
          <a:xfrm>
            <a:off x="529640" y="300403"/>
            <a:ext cx="1588770"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listoga"/>
                <a:ea typeface="Calistoga"/>
                <a:cs typeface="Calistoga"/>
                <a:sym typeface="Calistoga"/>
              </a:rPr>
              <a:t>Router 2:</a:t>
            </a:r>
          </a:p>
        </p:txBody>
      </p:sp>
      <p:sp>
        <p:nvSpPr>
          <p:cNvPr id="10" name="TextBox 10"/>
          <p:cNvSpPr txBox="1"/>
          <p:nvPr/>
        </p:nvSpPr>
        <p:spPr>
          <a:xfrm>
            <a:off x="529640" y="5153984"/>
            <a:ext cx="1603653"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listoga"/>
                <a:ea typeface="Calistoga"/>
                <a:cs typeface="Calistoga"/>
                <a:sym typeface="Calistoga"/>
              </a:rPr>
              <a:t>Router 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flipH="1">
            <a:off x="3817570" y="4521021"/>
            <a:ext cx="2573256" cy="1291307"/>
          </a:xfrm>
          <a:custGeom>
            <a:avLst/>
            <a:gdLst/>
            <a:ahLst/>
            <a:cxnLst/>
            <a:rect l="l" t="t" r="r" b="b"/>
            <a:pathLst>
              <a:path w="2573256" h="1291307">
                <a:moveTo>
                  <a:pt x="2573256" y="0"/>
                </a:moveTo>
                <a:lnTo>
                  <a:pt x="0" y="0"/>
                </a:lnTo>
                <a:lnTo>
                  <a:pt x="0" y="1291307"/>
                </a:lnTo>
                <a:lnTo>
                  <a:pt x="2573256" y="1291307"/>
                </a:lnTo>
                <a:lnTo>
                  <a:pt x="257325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418188" y="3327691"/>
            <a:ext cx="4075946" cy="5930609"/>
          </a:xfrm>
          <a:custGeom>
            <a:avLst/>
            <a:gdLst/>
            <a:ahLst/>
            <a:cxnLst/>
            <a:rect l="l" t="t" r="r" b="b"/>
            <a:pathLst>
              <a:path w="4075946" h="5930609">
                <a:moveTo>
                  <a:pt x="4075946" y="0"/>
                </a:moveTo>
                <a:lnTo>
                  <a:pt x="0" y="0"/>
                </a:lnTo>
                <a:lnTo>
                  <a:pt x="0" y="5930609"/>
                </a:lnTo>
                <a:lnTo>
                  <a:pt x="4075946" y="5930609"/>
                </a:lnTo>
                <a:lnTo>
                  <a:pt x="4075946"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892015" y="343229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7">
              <a:alphaModFix amt="71000"/>
            </a:blip>
            <a:stretch>
              <a:fillRect/>
            </a:stretch>
          </a:blipFill>
        </p:spPr>
      </p:sp>
      <p:sp>
        <p:nvSpPr>
          <p:cNvPr id="6" name="Freeform 6"/>
          <p:cNvSpPr/>
          <p:nvPr/>
        </p:nvSpPr>
        <p:spPr>
          <a:xfrm flipH="1">
            <a:off x="-395834" y="6786280"/>
            <a:ext cx="2573256" cy="1291307"/>
          </a:xfrm>
          <a:custGeom>
            <a:avLst/>
            <a:gdLst/>
            <a:ahLst/>
            <a:cxnLst/>
            <a:rect l="l" t="t" r="r" b="b"/>
            <a:pathLst>
              <a:path w="2573256" h="1291307">
                <a:moveTo>
                  <a:pt x="2573256" y="0"/>
                </a:moveTo>
                <a:lnTo>
                  <a:pt x="0" y="0"/>
                </a:lnTo>
                <a:lnTo>
                  <a:pt x="0" y="1291307"/>
                </a:lnTo>
                <a:lnTo>
                  <a:pt x="2573256" y="1291307"/>
                </a:lnTo>
                <a:lnTo>
                  <a:pt x="257325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6504475" y="-263831"/>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7">
              <a:alphaModFix amt="71000"/>
            </a:blip>
            <a:stretch>
              <a:fillRect/>
            </a:stretch>
          </a:blipFill>
        </p:spPr>
      </p:sp>
      <p:sp>
        <p:nvSpPr>
          <p:cNvPr id="8" name="Freeform 8"/>
          <p:cNvSpPr/>
          <p:nvPr/>
        </p:nvSpPr>
        <p:spPr>
          <a:xfrm>
            <a:off x="6157335" y="2098919"/>
            <a:ext cx="11621898" cy="6966158"/>
          </a:xfrm>
          <a:custGeom>
            <a:avLst/>
            <a:gdLst/>
            <a:ahLst/>
            <a:cxnLst/>
            <a:rect l="l" t="t" r="r" b="b"/>
            <a:pathLst>
              <a:path w="11621898" h="6966158">
                <a:moveTo>
                  <a:pt x="0" y="0"/>
                </a:moveTo>
                <a:lnTo>
                  <a:pt x="11621898" y="0"/>
                </a:lnTo>
                <a:lnTo>
                  <a:pt x="11621898" y="6966158"/>
                </a:lnTo>
                <a:lnTo>
                  <a:pt x="0" y="6966158"/>
                </a:lnTo>
                <a:lnTo>
                  <a:pt x="0" y="0"/>
                </a:lnTo>
                <a:close/>
              </a:path>
            </a:pathLst>
          </a:custGeom>
          <a:blipFill>
            <a:blip r:embed="rId8"/>
            <a:stretch>
              <a:fillRect l="-369" r="-369"/>
            </a:stretch>
          </a:blipFill>
        </p:spPr>
      </p:sp>
      <p:sp>
        <p:nvSpPr>
          <p:cNvPr id="9" name="TextBox 9"/>
          <p:cNvSpPr txBox="1"/>
          <p:nvPr/>
        </p:nvSpPr>
        <p:spPr>
          <a:xfrm>
            <a:off x="4968110" y="272478"/>
            <a:ext cx="5874068" cy="488315"/>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Calistoga"/>
                <a:ea typeface="Calistoga"/>
                <a:cs typeface="Calistoga"/>
                <a:sym typeface="Calistoga"/>
              </a:rPr>
              <a:t>1.2. Cấu hình VPN IPSEC site to site:</a:t>
            </a:r>
          </a:p>
        </p:txBody>
      </p:sp>
      <p:sp>
        <p:nvSpPr>
          <p:cNvPr id="10" name="TextBox 10"/>
          <p:cNvSpPr txBox="1"/>
          <p:nvPr/>
        </p:nvSpPr>
        <p:spPr>
          <a:xfrm>
            <a:off x="5642280" y="981075"/>
            <a:ext cx="1497092" cy="488315"/>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Calistoga"/>
                <a:ea typeface="Calistoga"/>
                <a:cs typeface="Calistoga"/>
                <a:sym typeface="Calistoga"/>
              </a:rPr>
              <a:t>Router 1:</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BDCEF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765168" y="2206942"/>
            <a:ext cx="3525126" cy="5685686"/>
          </a:xfrm>
          <a:custGeom>
            <a:avLst/>
            <a:gdLst/>
            <a:ahLst/>
            <a:cxnLst/>
            <a:rect l="l" t="t" r="r" b="b"/>
            <a:pathLst>
              <a:path w="3525126" h="5685686">
                <a:moveTo>
                  <a:pt x="3525126" y="0"/>
                </a:moveTo>
                <a:lnTo>
                  <a:pt x="0" y="0"/>
                </a:lnTo>
                <a:lnTo>
                  <a:pt x="0" y="5685686"/>
                </a:lnTo>
                <a:lnTo>
                  <a:pt x="3525126" y="5685686"/>
                </a:lnTo>
                <a:lnTo>
                  <a:pt x="352512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749871" y="1918290"/>
            <a:ext cx="4066666" cy="2129454"/>
          </a:xfrm>
          <a:custGeom>
            <a:avLst/>
            <a:gdLst/>
            <a:ahLst/>
            <a:cxnLst/>
            <a:rect l="l" t="t" r="r" b="b"/>
            <a:pathLst>
              <a:path w="4066666" h="2129454">
                <a:moveTo>
                  <a:pt x="4066666" y="0"/>
                </a:moveTo>
                <a:lnTo>
                  <a:pt x="0" y="0"/>
                </a:lnTo>
                <a:lnTo>
                  <a:pt x="0" y="2129454"/>
                </a:lnTo>
                <a:lnTo>
                  <a:pt x="4066666" y="2129454"/>
                </a:lnTo>
                <a:lnTo>
                  <a:pt x="4066666"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268165" y="6239256"/>
            <a:ext cx="4066666" cy="2129454"/>
          </a:xfrm>
          <a:custGeom>
            <a:avLst/>
            <a:gdLst/>
            <a:ahLst/>
            <a:cxnLst/>
            <a:rect l="l" t="t" r="r" b="b"/>
            <a:pathLst>
              <a:path w="4066666" h="2129454">
                <a:moveTo>
                  <a:pt x="4066666" y="0"/>
                </a:moveTo>
                <a:lnTo>
                  <a:pt x="0" y="0"/>
                </a:lnTo>
                <a:lnTo>
                  <a:pt x="0" y="2129454"/>
                </a:lnTo>
                <a:lnTo>
                  <a:pt x="4066666" y="2129454"/>
                </a:lnTo>
                <a:lnTo>
                  <a:pt x="4066666"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705897" y="1234299"/>
            <a:ext cx="2232436" cy="2263560"/>
          </a:xfrm>
          <a:custGeom>
            <a:avLst/>
            <a:gdLst/>
            <a:ahLst/>
            <a:cxnLst/>
            <a:rect l="l" t="t" r="r" b="b"/>
            <a:pathLst>
              <a:path w="2232436" h="2263560">
                <a:moveTo>
                  <a:pt x="0" y="0"/>
                </a:moveTo>
                <a:lnTo>
                  <a:pt x="2232435" y="0"/>
                </a:lnTo>
                <a:lnTo>
                  <a:pt x="2232435" y="2263560"/>
                </a:lnTo>
                <a:lnTo>
                  <a:pt x="0" y="2263560"/>
                </a:lnTo>
                <a:lnTo>
                  <a:pt x="0" y="0"/>
                </a:lnTo>
                <a:close/>
              </a:path>
            </a:pathLst>
          </a:custGeom>
          <a:blipFill>
            <a:blip r:embed="rId6">
              <a:alphaModFix amt="71000"/>
            </a:blip>
            <a:stretch>
              <a:fillRect/>
            </a:stretch>
          </a:blipFill>
        </p:spPr>
      </p:sp>
      <p:sp>
        <p:nvSpPr>
          <p:cNvPr id="6" name="Freeform 6"/>
          <p:cNvSpPr/>
          <p:nvPr/>
        </p:nvSpPr>
        <p:spPr>
          <a:xfrm>
            <a:off x="692011" y="6047021"/>
            <a:ext cx="2232436" cy="2263560"/>
          </a:xfrm>
          <a:custGeom>
            <a:avLst/>
            <a:gdLst/>
            <a:ahLst/>
            <a:cxnLst/>
            <a:rect l="l" t="t" r="r" b="b"/>
            <a:pathLst>
              <a:path w="2232436" h="2263560">
                <a:moveTo>
                  <a:pt x="0" y="0"/>
                </a:moveTo>
                <a:lnTo>
                  <a:pt x="2232436" y="0"/>
                </a:lnTo>
                <a:lnTo>
                  <a:pt x="2232436" y="2263560"/>
                </a:lnTo>
                <a:lnTo>
                  <a:pt x="0" y="2263560"/>
                </a:lnTo>
                <a:lnTo>
                  <a:pt x="0" y="0"/>
                </a:lnTo>
                <a:close/>
              </a:path>
            </a:pathLst>
          </a:custGeom>
          <a:blipFill>
            <a:blip r:embed="rId6">
              <a:alphaModFix amt="71000"/>
            </a:blip>
            <a:stretch>
              <a:fillRect/>
            </a:stretch>
          </a:blipFill>
        </p:spPr>
      </p:sp>
      <p:sp>
        <p:nvSpPr>
          <p:cNvPr id="7" name="Freeform 7"/>
          <p:cNvSpPr/>
          <p:nvPr/>
        </p:nvSpPr>
        <p:spPr>
          <a:xfrm>
            <a:off x="5490744" y="1602141"/>
            <a:ext cx="12053740" cy="7217177"/>
          </a:xfrm>
          <a:custGeom>
            <a:avLst/>
            <a:gdLst/>
            <a:ahLst/>
            <a:cxnLst/>
            <a:rect l="l" t="t" r="r" b="b"/>
            <a:pathLst>
              <a:path w="12053740" h="7217177">
                <a:moveTo>
                  <a:pt x="0" y="0"/>
                </a:moveTo>
                <a:lnTo>
                  <a:pt x="12053740" y="0"/>
                </a:lnTo>
                <a:lnTo>
                  <a:pt x="12053740" y="7217177"/>
                </a:lnTo>
                <a:lnTo>
                  <a:pt x="0" y="7217177"/>
                </a:lnTo>
                <a:lnTo>
                  <a:pt x="0" y="0"/>
                </a:lnTo>
                <a:close/>
              </a:path>
            </a:pathLst>
          </a:custGeom>
          <a:blipFill>
            <a:blip r:embed="rId7"/>
            <a:stretch>
              <a:fillRect/>
            </a:stretch>
          </a:blipFill>
        </p:spPr>
      </p:sp>
      <p:sp>
        <p:nvSpPr>
          <p:cNvPr id="8" name="TextBox 8"/>
          <p:cNvSpPr txBox="1"/>
          <p:nvPr/>
        </p:nvSpPr>
        <p:spPr>
          <a:xfrm>
            <a:off x="5290294" y="540385"/>
            <a:ext cx="1550075" cy="488315"/>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Calistoga"/>
                <a:ea typeface="Calistoga"/>
                <a:cs typeface="Calistoga"/>
                <a:sym typeface="Calistoga"/>
              </a:rPr>
              <a:t>Router 3:</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BDCEF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70084" y="3526344"/>
            <a:ext cx="6032931" cy="3817200"/>
          </a:xfrm>
          <a:custGeom>
            <a:avLst/>
            <a:gdLst/>
            <a:ahLst/>
            <a:cxnLst/>
            <a:rect l="l" t="t" r="r" b="b"/>
            <a:pathLst>
              <a:path w="6032931" h="3817200">
                <a:moveTo>
                  <a:pt x="0" y="0"/>
                </a:moveTo>
                <a:lnTo>
                  <a:pt x="6032931" y="0"/>
                </a:lnTo>
                <a:lnTo>
                  <a:pt x="6032931" y="3817200"/>
                </a:lnTo>
                <a:lnTo>
                  <a:pt x="0" y="3817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50790" y="3296028"/>
            <a:ext cx="1362589" cy="1529437"/>
          </a:xfrm>
          <a:custGeom>
            <a:avLst/>
            <a:gdLst/>
            <a:ahLst/>
            <a:cxnLst/>
            <a:rect l="l" t="t" r="r" b="b"/>
            <a:pathLst>
              <a:path w="1362589" h="1529437">
                <a:moveTo>
                  <a:pt x="0" y="0"/>
                </a:moveTo>
                <a:lnTo>
                  <a:pt x="1362590" y="0"/>
                </a:lnTo>
                <a:lnTo>
                  <a:pt x="1362590" y="1529437"/>
                </a:lnTo>
                <a:lnTo>
                  <a:pt x="0" y="15294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471119" y="5677907"/>
            <a:ext cx="1362589" cy="1529437"/>
          </a:xfrm>
          <a:custGeom>
            <a:avLst/>
            <a:gdLst/>
            <a:ahLst/>
            <a:cxnLst/>
            <a:rect l="l" t="t" r="r" b="b"/>
            <a:pathLst>
              <a:path w="1362589" h="1529437">
                <a:moveTo>
                  <a:pt x="0" y="0"/>
                </a:moveTo>
                <a:lnTo>
                  <a:pt x="1362589" y="0"/>
                </a:lnTo>
                <a:lnTo>
                  <a:pt x="1362589" y="1529437"/>
                </a:lnTo>
                <a:lnTo>
                  <a:pt x="0" y="15294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589348" y="7757364"/>
            <a:ext cx="3339904" cy="3001872"/>
          </a:xfrm>
          <a:custGeom>
            <a:avLst/>
            <a:gdLst/>
            <a:ahLst/>
            <a:cxnLst/>
            <a:rect l="l" t="t" r="r" b="b"/>
            <a:pathLst>
              <a:path w="3339904" h="3001872">
                <a:moveTo>
                  <a:pt x="0" y="0"/>
                </a:moveTo>
                <a:lnTo>
                  <a:pt x="3339904" y="0"/>
                </a:lnTo>
                <a:lnTo>
                  <a:pt x="3339904" y="3001872"/>
                </a:lnTo>
                <a:lnTo>
                  <a:pt x="0" y="3001872"/>
                </a:lnTo>
                <a:lnTo>
                  <a:pt x="0" y="0"/>
                </a:lnTo>
                <a:close/>
              </a:path>
            </a:pathLst>
          </a:custGeom>
          <a:blipFill>
            <a:blip r:embed="rId6">
              <a:alphaModFix amt="71000"/>
            </a:blip>
            <a:stretch>
              <a:fillRect b="-12811"/>
            </a:stretch>
          </a:blipFill>
        </p:spPr>
      </p:sp>
      <p:sp>
        <p:nvSpPr>
          <p:cNvPr id="6" name="Freeform 6"/>
          <p:cNvSpPr/>
          <p:nvPr/>
        </p:nvSpPr>
        <p:spPr>
          <a:xfrm>
            <a:off x="6550677" y="1675785"/>
            <a:ext cx="11559050" cy="6935430"/>
          </a:xfrm>
          <a:custGeom>
            <a:avLst/>
            <a:gdLst/>
            <a:ahLst/>
            <a:cxnLst/>
            <a:rect l="l" t="t" r="r" b="b"/>
            <a:pathLst>
              <a:path w="11559050" h="6935430">
                <a:moveTo>
                  <a:pt x="0" y="0"/>
                </a:moveTo>
                <a:lnTo>
                  <a:pt x="11559050" y="0"/>
                </a:lnTo>
                <a:lnTo>
                  <a:pt x="11559050" y="6935430"/>
                </a:lnTo>
                <a:lnTo>
                  <a:pt x="0" y="6935430"/>
                </a:lnTo>
                <a:lnTo>
                  <a:pt x="0" y="0"/>
                </a:lnTo>
                <a:close/>
              </a:path>
            </a:pathLst>
          </a:custGeom>
          <a:blipFill>
            <a:blip r:embed="rId7"/>
            <a:stretch>
              <a:fillRect/>
            </a:stretch>
          </a:blipFill>
        </p:spPr>
      </p:sp>
      <p:sp>
        <p:nvSpPr>
          <p:cNvPr id="7" name="TextBox 7"/>
          <p:cNvSpPr txBox="1"/>
          <p:nvPr/>
        </p:nvSpPr>
        <p:spPr>
          <a:xfrm>
            <a:off x="6164003" y="491284"/>
            <a:ext cx="9425345" cy="1012191"/>
          </a:xfrm>
          <a:prstGeom prst="rect">
            <a:avLst/>
          </a:prstGeom>
        </p:spPr>
        <p:txBody>
          <a:bodyPr lIns="0" tIns="0" rIns="0" bIns="0" rtlCol="0" anchor="t">
            <a:spAutoFit/>
          </a:bodyPr>
          <a:lstStyle/>
          <a:p>
            <a:pPr algn="ctr">
              <a:lnSpc>
                <a:spcPts val="4059"/>
              </a:lnSpc>
              <a:spcBef>
                <a:spcPct val="0"/>
              </a:spcBef>
            </a:pPr>
            <a:r>
              <a:rPr lang="en-US" sz="2899">
                <a:solidFill>
                  <a:srgbClr val="000000"/>
                </a:solidFill>
                <a:latin typeface="Calistoga"/>
                <a:ea typeface="Calistoga"/>
                <a:cs typeface="Calistoga"/>
                <a:sym typeface="Calistoga"/>
              </a:rPr>
              <a:t>3. Cấu hình DHCP với VMware Network Adapter VMnet8:</a:t>
            </a:r>
          </a:p>
          <a:p>
            <a:pPr algn="ctr">
              <a:lnSpc>
                <a:spcPts val="4059"/>
              </a:lnSpc>
              <a:spcBef>
                <a:spcPct val="0"/>
              </a:spcBef>
            </a:pPr>
            <a:r>
              <a:rPr lang="en-US" sz="2899">
                <a:solidFill>
                  <a:srgbClr val="000000"/>
                </a:solidFill>
                <a:latin typeface="Calistoga"/>
                <a:ea typeface="Calistoga"/>
                <a:cs typeface="Calistoga"/>
                <a:sym typeface="Calistoga"/>
              </a:rPr>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4353272" y="2616943"/>
            <a:ext cx="3793627" cy="5763798"/>
          </a:xfrm>
          <a:custGeom>
            <a:avLst/>
            <a:gdLst/>
            <a:ahLst/>
            <a:cxnLst/>
            <a:rect l="l" t="t" r="r" b="b"/>
            <a:pathLst>
              <a:path w="3793627" h="5763798">
                <a:moveTo>
                  <a:pt x="0" y="0"/>
                </a:moveTo>
                <a:lnTo>
                  <a:pt x="3793627" y="0"/>
                </a:lnTo>
                <a:lnTo>
                  <a:pt x="3793627" y="5763797"/>
                </a:lnTo>
                <a:lnTo>
                  <a:pt x="0" y="57637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353272" y="2263044"/>
            <a:ext cx="1663920" cy="1636693"/>
          </a:xfrm>
          <a:custGeom>
            <a:avLst/>
            <a:gdLst/>
            <a:ahLst/>
            <a:cxnLst/>
            <a:rect l="l" t="t" r="r" b="b"/>
            <a:pathLst>
              <a:path w="1663920" h="1636693">
                <a:moveTo>
                  <a:pt x="0" y="0"/>
                </a:moveTo>
                <a:lnTo>
                  <a:pt x="1663920" y="0"/>
                </a:lnTo>
                <a:lnTo>
                  <a:pt x="1663920" y="1636693"/>
                </a:lnTo>
                <a:lnTo>
                  <a:pt x="0" y="16366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7">
              <a:alphaModFix amt="71000"/>
            </a:blip>
            <a:stretch>
              <a:fillRect/>
            </a:stretch>
          </a:blipFill>
        </p:spPr>
      </p:sp>
      <p:sp>
        <p:nvSpPr>
          <p:cNvPr id="6" name="Freeform 6"/>
          <p:cNvSpPr/>
          <p:nvPr/>
        </p:nvSpPr>
        <p:spPr>
          <a:xfrm>
            <a:off x="-390204" y="8950469"/>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7">
              <a:alphaModFix amt="71000"/>
            </a:blip>
            <a:stretch>
              <a:fillRect/>
            </a:stretch>
          </a:blipFill>
        </p:spPr>
      </p:sp>
      <p:sp>
        <p:nvSpPr>
          <p:cNvPr id="7" name="Freeform 7"/>
          <p:cNvSpPr/>
          <p:nvPr/>
        </p:nvSpPr>
        <p:spPr>
          <a:xfrm>
            <a:off x="1229212" y="2041074"/>
            <a:ext cx="12881546" cy="6118734"/>
          </a:xfrm>
          <a:custGeom>
            <a:avLst/>
            <a:gdLst/>
            <a:ahLst/>
            <a:cxnLst/>
            <a:rect l="l" t="t" r="r" b="b"/>
            <a:pathLst>
              <a:path w="12881546" h="6118734">
                <a:moveTo>
                  <a:pt x="0" y="0"/>
                </a:moveTo>
                <a:lnTo>
                  <a:pt x="12881547" y="0"/>
                </a:lnTo>
                <a:lnTo>
                  <a:pt x="12881547" y="6118734"/>
                </a:lnTo>
                <a:lnTo>
                  <a:pt x="0" y="6118734"/>
                </a:lnTo>
                <a:lnTo>
                  <a:pt x="0" y="0"/>
                </a:lnTo>
                <a:close/>
              </a:path>
            </a:pathLst>
          </a:custGeom>
          <a:blipFill>
            <a:blip r:embed="rId8"/>
            <a:stretch>
              <a:fillRect/>
            </a:stretch>
          </a:blipFill>
        </p:spPr>
      </p:sp>
      <p:sp>
        <p:nvSpPr>
          <p:cNvPr id="8" name="TextBox 8"/>
          <p:cNvSpPr txBox="1"/>
          <p:nvPr/>
        </p:nvSpPr>
        <p:spPr>
          <a:xfrm>
            <a:off x="1028700" y="760730"/>
            <a:ext cx="5263396" cy="488315"/>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Calistoga"/>
                <a:ea typeface="Calistoga"/>
                <a:cs typeface="Calistoga"/>
                <a:sym typeface="Calistoga"/>
              </a:rPr>
              <a:t>4.Thiết lập NAT với VPN server: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5887720" y="-811995"/>
            <a:ext cx="4313283" cy="4373418"/>
          </a:xfrm>
          <a:custGeom>
            <a:avLst/>
            <a:gdLst/>
            <a:ahLst/>
            <a:cxnLst/>
            <a:rect l="l" t="t" r="r" b="b"/>
            <a:pathLst>
              <a:path w="4313283" h="4373418">
                <a:moveTo>
                  <a:pt x="0" y="0"/>
                </a:moveTo>
                <a:lnTo>
                  <a:pt x="4313283" y="0"/>
                </a:lnTo>
                <a:lnTo>
                  <a:pt x="4313283" y="4373418"/>
                </a:lnTo>
                <a:lnTo>
                  <a:pt x="0" y="4373418"/>
                </a:lnTo>
                <a:lnTo>
                  <a:pt x="0" y="0"/>
                </a:lnTo>
                <a:close/>
              </a:path>
            </a:pathLst>
          </a:custGeom>
          <a:blipFill>
            <a:blip r:embed="rId3">
              <a:alphaModFix amt="71000"/>
            </a:blip>
            <a:stretch>
              <a:fillRect/>
            </a:stretch>
          </a:blipFill>
        </p:spPr>
      </p:sp>
      <p:sp>
        <p:nvSpPr>
          <p:cNvPr id="4" name="Freeform 4"/>
          <p:cNvSpPr/>
          <p:nvPr/>
        </p:nvSpPr>
        <p:spPr>
          <a:xfrm>
            <a:off x="203559" y="2977149"/>
            <a:ext cx="4410883" cy="4910902"/>
          </a:xfrm>
          <a:custGeom>
            <a:avLst/>
            <a:gdLst/>
            <a:ahLst/>
            <a:cxnLst/>
            <a:rect l="l" t="t" r="r" b="b"/>
            <a:pathLst>
              <a:path w="4410883" h="4910902">
                <a:moveTo>
                  <a:pt x="0" y="0"/>
                </a:moveTo>
                <a:lnTo>
                  <a:pt x="4410883" y="0"/>
                </a:lnTo>
                <a:lnTo>
                  <a:pt x="4410883" y="4910902"/>
                </a:lnTo>
                <a:lnTo>
                  <a:pt x="0" y="49109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95633" y="5418532"/>
            <a:ext cx="3060014" cy="3102676"/>
          </a:xfrm>
          <a:custGeom>
            <a:avLst/>
            <a:gdLst/>
            <a:ahLst/>
            <a:cxnLst/>
            <a:rect l="l" t="t" r="r" b="b"/>
            <a:pathLst>
              <a:path w="3060014" h="3102676">
                <a:moveTo>
                  <a:pt x="0" y="0"/>
                </a:moveTo>
                <a:lnTo>
                  <a:pt x="3060014" y="0"/>
                </a:lnTo>
                <a:lnTo>
                  <a:pt x="3060014" y="3102676"/>
                </a:lnTo>
                <a:lnTo>
                  <a:pt x="0" y="3102676"/>
                </a:lnTo>
                <a:lnTo>
                  <a:pt x="0" y="0"/>
                </a:lnTo>
                <a:close/>
              </a:path>
            </a:pathLst>
          </a:custGeom>
          <a:blipFill>
            <a:blip r:embed="rId3">
              <a:alphaModFix amt="71000"/>
            </a:blip>
            <a:stretch>
              <a:fillRect/>
            </a:stretch>
          </a:blipFill>
        </p:spPr>
      </p:sp>
      <p:sp>
        <p:nvSpPr>
          <p:cNvPr id="6" name="Freeform 6"/>
          <p:cNvSpPr/>
          <p:nvPr/>
        </p:nvSpPr>
        <p:spPr>
          <a:xfrm flipH="1" flipV="1">
            <a:off x="14158001" y="6463808"/>
            <a:ext cx="6775868" cy="4114800"/>
          </a:xfrm>
          <a:custGeom>
            <a:avLst/>
            <a:gdLst/>
            <a:ahLst/>
            <a:cxnLst/>
            <a:rect l="l" t="t" r="r" b="b"/>
            <a:pathLst>
              <a:path w="6775868" h="4114800">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5176703" y="1374714"/>
            <a:ext cx="12082597" cy="8442714"/>
          </a:xfrm>
          <a:custGeom>
            <a:avLst/>
            <a:gdLst/>
            <a:ahLst/>
            <a:cxnLst/>
            <a:rect l="l" t="t" r="r" b="b"/>
            <a:pathLst>
              <a:path w="12082597" h="8442714">
                <a:moveTo>
                  <a:pt x="0" y="0"/>
                </a:moveTo>
                <a:lnTo>
                  <a:pt x="12082597" y="0"/>
                </a:lnTo>
                <a:lnTo>
                  <a:pt x="12082597" y="8442715"/>
                </a:lnTo>
                <a:lnTo>
                  <a:pt x="0" y="8442715"/>
                </a:lnTo>
                <a:lnTo>
                  <a:pt x="0" y="0"/>
                </a:lnTo>
                <a:close/>
              </a:path>
            </a:pathLst>
          </a:custGeom>
          <a:blipFill>
            <a:blip r:embed="rId8"/>
            <a:stretch>
              <a:fillRect/>
            </a:stretch>
          </a:blipFill>
        </p:spPr>
      </p:sp>
      <p:sp>
        <p:nvSpPr>
          <p:cNvPr id="8" name="TextBox 8"/>
          <p:cNvSpPr txBox="1"/>
          <p:nvPr/>
        </p:nvSpPr>
        <p:spPr>
          <a:xfrm>
            <a:off x="4614442" y="540385"/>
            <a:ext cx="8221385" cy="488315"/>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Calistoga"/>
                <a:ea typeface="Calistoga"/>
                <a:cs typeface="Calistoga"/>
                <a:sym typeface="Calistoga"/>
              </a:rPr>
              <a:t>4.1 Cấu hình Port address translation tại router 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66874" y="0"/>
            <a:ext cx="7315200" cy="1441704"/>
          </a:xfrm>
          <a:custGeom>
            <a:avLst/>
            <a:gdLst/>
            <a:ahLst/>
            <a:cxnLst/>
            <a:rect l="l" t="t" r="r" b="b"/>
            <a:pathLst>
              <a:path w="7315200" h="1441704">
                <a:moveTo>
                  <a:pt x="0" y="0"/>
                </a:moveTo>
                <a:lnTo>
                  <a:pt x="7315200" y="0"/>
                </a:lnTo>
                <a:lnTo>
                  <a:pt x="7315200" y="1441704"/>
                </a:lnTo>
                <a:lnTo>
                  <a:pt x="0" y="14417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520200" y="1897824"/>
            <a:ext cx="5896821" cy="7766560"/>
          </a:xfrm>
          <a:custGeom>
            <a:avLst/>
            <a:gdLst/>
            <a:ahLst/>
            <a:cxnLst/>
            <a:rect l="l" t="t" r="r" b="b"/>
            <a:pathLst>
              <a:path w="5896821" h="7766560">
                <a:moveTo>
                  <a:pt x="0" y="0"/>
                </a:moveTo>
                <a:lnTo>
                  <a:pt x="5896821" y="0"/>
                </a:lnTo>
                <a:lnTo>
                  <a:pt x="5896821" y="7766559"/>
                </a:lnTo>
                <a:lnTo>
                  <a:pt x="0" y="7766559"/>
                </a:lnTo>
                <a:lnTo>
                  <a:pt x="0" y="0"/>
                </a:lnTo>
                <a:close/>
              </a:path>
            </a:pathLst>
          </a:custGeom>
          <a:blipFill>
            <a:blip r:embed="rId4"/>
            <a:stretch>
              <a:fillRect l="-18879" t="-2825" r="-38699" b="-3358"/>
            </a:stretch>
          </a:blipFill>
        </p:spPr>
      </p:sp>
      <p:sp>
        <p:nvSpPr>
          <p:cNvPr id="4" name="TextBox 4"/>
          <p:cNvSpPr txBox="1"/>
          <p:nvPr/>
        </p:nvSpPr>
        <p:spPr>
          <a:xfrm>
            <a:off x="5824474" y="927989"/>
            <a:ext cx="7315200" cy="913130"/>
          </a:xfrm>
          <a:prstGeom prst="rect">
            <a:avLst/>
          </a:prstGeom>
        </p:spPr>
        <p:txBody>
          <a:bodyPr lIns="0" tIns="0" rIns="0" bIns="0" rtlCol="0" anchor="t">
            <a:spAutoFit/>
          </a:bodyPr>
          <a:lstStyle/>
          <a:p>
            <a:pPr algn="ctr">
              <a:lnSpc>
                <a:spcPts val="7419"/>
              </a:lnSpc>
            </a:pPr>
            <a:r>
              <a:rPr lang="en-US" sz="5299">
                <a:solidFill>
                  <a:srgbClr val="000000"/>
                </a:solidFill>
                <a:latin typeface="Calistoga"/>
                <a:ea typeface="Calistoga"/>
                <a:cs typeface="Calistoga"/>
                <a:sym typeface="Calistoga"/>
              </a:rPr>
              <a:t>I. Tìm hiểu về IPSec</a:t>
            </a:r>
          </a:p>
        </p:txBody>
      </p:sp>
      <p:sp>
        <p:nvSpPr>
          <p:cNvPr id="5" name="TextBox 5"/>
          <p:cNvSpPr txBox="1"/>
          <p:nvPr/>
        </p:nvSpPr>
        <p:spPr>
          <a:xfrm>
            <a:off x="426300" y="2025894"/>
            <a:ext cx="5398175" cy="795020"/>
          </a:xfrm>
          <a:prstGeom prst="rect">
            <a:avLst/>
          </a:prstGeom>
        </p:spPr>
        <p:txBody>
          <a:bodyPr lIns="0" tIns="0" rIns="0" bIns="0" rtlCol="0" anchor="t">
            <a:spAutoFit/>
          </a:bodyPr>
          <a:lstStyle/>
          <a:p>
            <a:pPr algn="ctr">
              <a:lnSpc>
                <a:spcPts val="6580"/>
              </a:lnSpc>
            </a:pPr>
            <a:r>
              <a:rPr lang="en-US" sz="4700">
                <a:solidFill>
                  <a:srgbClr val="000000"/>
                </a:solidFill>
                <a:latin typeface="Calistoga"/>
                <a:ea typeface="Calistoga"/>
                <a:cs typeface="Calistoga"/>
                <a:sym typeface="Calistoga"/>
              </a:rPr>
              <a:t>1.Giới thiệu về IPSec</a:t>
            </a:r>
          </a:p>
        </p:txBody>
      </p:sp>
      <p:sp>
        <p:nvSpPr>
          <p:cNvPr id="6" name="TextBox 6"/>
          <p:cNvSpPr txBox="1"/>
          <p:nvPr/>
        </p:nvSpPr>
        <p:spPr>
          <a:xfrm>
            <a:off x="1028700" y="3011043"/>
            <a:ext cx="9055775" cy="2040890"/>
          </a:xfrm>
          <a:prstGeom prst="rect">
            <a:avLst/>
          </a:prstGeom>
        </p:spPr>
        <p:txBody>
          <a:bodyPr lIns="0" tIns="0" rIns="0" bIns="0" rtlCol="0" anchor="t">
            <a:spAutoFit/>
          </a:bodyPr>
          <a:lstStyle/>
          <a:p>
            <a:pPr algn="just">
              <a:lnSpc>
                <a:spcPts val="4059"/>
              </a:lnSpc>
            </a:pPr>
            <a:r>
              <a:rPr lang="en-US" sz="2899">
                <a:solidFill>
                  <a:srgbClr val="000000"/>
                </a:solidFill>
                <a:latin typeface="Inter"/>
                <a:ea typeface="Inter"/>
                <a:cs typeface="Inter"/>
                <a:sym typeface="Inter"/>
              </a:rPr>
              <a:t>IPSEC (Internet Protocol Security) là giao thức ở lớp Network (OSI) cho phép gửi nhận các gói IP được mã hóa. </a:t>
            </a:r>
          </a:p>
          <a:p>
            <a:pPr algn="just">
              <a:lnSpc>
                <a:spcPts val="4059"/>
              </a:lnSpc>
            </a:pPr>
            <a:endParaRPr lang="en-US" sz="2899">
              <a:solidFill>
                <a:srgbClr val="000000"/>
              </a:solidFill>
              <a:latin typeface="Inter"/>
              <a:ea typeface="Inter"/>
              <a:cs typeface="Inter"/>
              <a:sym typeface="Inter"/>
            </a:endParaRPr>
          </a:p>
        </p:txBody>
      </p:sp>
      <p:sp>
        <p:nvSpPr>
          <p:cNvPr id="7" name="TextBox 7"/>
          <p:cNvSpPr txBox="1"/>
          <p:nvPr/>
        </p:nvSpPr>
        <p:spPr>
          <a:xfrm>
            <a:off x="1028700" y="5067300"/>
            <a:ext cx="9055775" cy="2031365"/>
          </a:xfrm>
          <a:prstGeom prst="rect">
            <a:avLst/>
          </a:prstGeom>
        </p:spPr>
        <p:txBody>
          <a:bodyPr lIns="0" tIns="0" rIns="0" bIns="0" rtlCol="0" anchor="t">
            <a:spAutoFit/>
          </a:bodyPr>
          <a:lstStyle/>
          <a:p>
            <a:pPr algn="just">
              <a:lnSpc>
                <a:spcPts val="4060"/>
              </a:lnSpc>
            </a:pPr>
            <a:r>
              <a:rPr lang="en-US" sz="2900">
                <a:solidFill>
                  <a:srgbClr val="000000"/>
                </a:solidFill>
                <a:latin typeface="Inter"/>
                <a:ea typeface="Inter"/>
                <a:cs typeface="Inter"/>
                <a:sym typeface="Inter"/>
              </a:rPr>
              <a:t>Mục đích chính của việc phát triển IPSEC là cung cấp một cơ cấu bảo mật ở tầng 3 trong mô hình OSI.</a:t>
            </a:r>
          </a:p>
          <a:p>
            <a:pPr algn="just">
              <a:lnSpc>
                <a:spcPts val="4060"/>
              </a:lnSpc>
            </a:pPr>
            <a:endParaRPr lang="en-US" sz="2900">
              <a:solidFill>
                <a:srgbClr val="000000"/>
              </a:solidFill>
              <a:latin typeface="Inter"/>
              <a:ea typeface="Inter"/>
              <a:cs typeface="Inter"/>
              <a:sym typeface="Inter"/>
            </a:endParaRPr>
          </a:p>
        </p:txBody>
      </p:sp>
      <p:sp>
        <p:nvSpPr>
          <p:cNvPr id="8" name="TextBox 8"/>
          <p:cNvSpPr txBox="1"/>
          <p:nvPr/>
        </p:nvSpPr>
        <p:spPr>
          <a:xfrm>
            <a:off x="1028700" y="7117715"/>
            <a:ext cx="9131081" cy="1517015"/>
          </a:xfrm>
          <a:prstGeom prst="rect">
            <a:avLst/>
          </a:prstGeom>
        </p:spPr>
        <p:txBody>
          <a:bodyPr lIns="0" tIns="0" rIns="0" bIns="0" rtlCol="0" anchor="t">
            <a:spAutoFit/>
          </a:bodyPr>
          <a:lstStyle/>
          <a:p>
            <a:pPr algn="just">
              <a:lnSpc>
                <a:spcPts val="4060"/>
              </a:lnSpc>
            </a:pPr>
            <a:r>
              <a:rPr lang="en-US" sz="2900">
                <a:solidFill>
                  <a:srgbClr val="000000"/>
                </a:solidFill>
                <a:latin typeface="Inter"/>
                <a:ea typeface="Inter"/>
                <a:cs typeface="Inter"/>
                <a:sym typeface="Inter"/>
              </a:rPr>
              <a:t>IPSEC cũng là một thành phần quan trọng hỗ trợ giao thức L2TP (Layer two tunnelin) trong công nghệ mạng riêng ảo VPN.</a:t>
            </a:r>
          </a:p>
        </p:txBody>
      </p:sp>
      <p:sp>
        <p:nvSpPr>
          <p:cNvPr id="9" name="TextBox 9"/>
          <p:cNvSpPr txBox="1"/>
          <p:nvPr/>
        </p:nvSpPr>
        <p:spPr>
          <a:xfrm>
            <a:off x="636479" y="3020568"/>
            <a:ext cx="152043" cy="438785"/>
          </a:xfrm>
          <a:prstGeom prst="rect">
            <a:avLst/>
          </a:prstGeom>
        </p:spPr>
        <p:txBody>
          <a:bodyPr lIns="0" tIns="0" rIns="0" bIns="0" rtlCol="0" anchor="t">
            <a:spAutoFit/>
          </a:bodyPr>
          <a:lstStyle/>
          <a:p>
            <a:pPr algn="ctr">
              <a:lnSpc>
                <a:spcPts val="3640"/>
              </a:lnSpc>
            </a:pPr>
            <a:r>
              <a:rPr lang="en-US" sz="2600">
                <a:solidFill>
                  <a:srgbClr val="000000"/>
                </a:solidFill>
                <a:latin typeface="Inter"/>
                <a:ea typeface="Inter"/>
                <a:cs typeface="Inter"/>
                <a:sym typeface="Inter"/>
              </a:rPr>
              <a:t>-</a:t>
            </a:r>
          </a:p>
        </p:txBody>
      </p:sp>
      <p:sp>
        <p:nvSpPr>
          <p:cNvPr id="10" name="TextBox 10"/>
          <p:cNvSpPr txBox="1"/>
          <p:nvPr/>
        </p:nvSpPr>
        <p:spPr>
          <a:xfrm>
            <a:off x="636479" y="5095875"/>
            <a:ext cx="152043" cy="438785"/>
          </a:xfrm>
          <a:prstGeom prst="rect">
            <a:avLst/>
          </a:prstGeom>
        </p:spPr>
        <p:txBody>
          <a:bodyPr lIns="0" tIns="0" rIns="0" bIns="0" rtlCol="0" anchor="t">
            <a:spAutoFit/>
          </a:bodyPr>
          <a:lstStyle/>
          <a:p>
            <a:pPr algn="ctr">
              <a:lnSpc>
                <a:spcPts val="3640"/>
              </a:lnSpc>
            </a:pPr>
            <a:r>
              <a:rPr lang="en-US" sz="2600">
                <a:solidFill>
                  <a:srgbClr val="000000"/>
                </a:solidFill>
                <a:latin typeface="Inter"/>
                <a:ea typeface="Inter"/>
                <a:cs typeface="Inter"/>
                <a:sym typeface="Inter"/>
              </a:rPr>
              <a:t>-</a:t>
            </a:r>
          </a:p>
        </p:txBody>
      </p:sp>
      <p:sp>
        <p:nvSpPr>
          <p:cNvPr id="11" name="TextBox 11"/>
          <p:cNvSpPr txBox="1"/>
          <p:nvPr/>
        </p:nvSpPr>
        <p:spPr>
          <a:xfrm>
            <a:off x="636479" y="7172960"/>
            <a:ext cx="152043" cy="438785"/>
          </a:xfrm>
          <a:prstGeom prst="rect">
            <a:avLst/>
          </a:prstGeom>
        </p:spPr>
        <p:txBody>
          <a:bodyPr lIns="0" tIns="0" rIns="0" bIns="0" rtlCol="0" anchor="t">
            <a:spAutoFit/>
          </a:bodyPr>
          <a:lstStyle/>
          <a:p>
            <a:pPr algn="ctr">
              <a:lnSpc>
                <a:spcPts val="3640"/>
              </a:lnSpc>
            </a:pPr>
            <a:r>
              <a:rPr lang="en-US" sz="2600">
                <a:solidFill>
                  <a:srgbClr val="000000"/>
                </a:solidFill>
                <a:latin typeface="Inter"/>
                <a:ea typeface="Inter"/>
                <a:cs typeface="Inter"/>
                <a:sym typeface="Inter"/>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3848131" y="3122690"/>
            <a:ext cx="4271146" cy="5450418"/>
          </a:xfrm>
          <a:custGeom>
            <a:avLst/>
            <a:gdLst/>
            <a:ahLst/>
            <a:cxnLst/>
            <a:rect l="l" t="t" r="r" b="b"/>
            <a:pathLst>
              <a:path w="4271146" h="5450418">
                <a:moveTo>
                  <a:pt x="0" y="0"/>
                </a:moveTo>
                <a:lnTo>
                  <a:pt x="4271146" y="0"/>
                </a:lnTo>
                <a:lnTo>
                  <a:pt x="4271146" y="5450417"/>
                </a:lnTo>
                <a:lnTo>
                  <a:pt x="0" y="54504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010810" y="-155024"/>
            <a:ext cx="6775868" cy="4114800"/>
          </a:xfrm>
          <a:custGeom>
            <a:avLst/>
            <a:gdLst/>
            <a:ahLst/>
            <a:cxnLst/>
            <a:rect l="l" t="t" r="r" b="b"/>
            <a:pathLst>
              <a:path w="6775868" h="4114800">
                <a:moveTo>
                  <a:pt x="0" y="0"/>
                </a:moveTo>
                <a:lnTo>
                  <a:pt x="6775868" y="0"/>
                </a:lnTo>
                <a:lnTo>
                  <a:pt x="677586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flipV="1">
            <a:off x="12541828" y="6448981"/>
            <a:ext cx="6995628" cy="4248254"/>
          </a:xfrm>
          <a:custGeom>
            <a:avLst/>
            <a:gdLst/>
            <a:ahLst/>
            <a:cxnLst/>
            <a:rect l="l" t="t" r="r" b="b"/>
            <a:pathLst>
              <a:path w="6995628" h="4248254">
                <a:moveTo>
                  <a:pt x="6995628" y="4248253"/>
                </a:moveTo>
                <a:lnTo>
                  <a:pt x="0" y="4248253"/>
                </a:lnTo>
                <a:lnTo>
                  <a:pt x="0" y="0"/>
                </a:lnTo>
                <a:lnTo>
                  <a:pt x="6995628" y="0"/>
                </a:lnTo>
                <a:lnTo>
                  <a:pt x="6995628" y="4248253"/>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9263774" y="-842039"/>
            <a:ext cx="6775868" cy="4114800"/>
          </a:xfrm>
          <a:custGeom>
            <a:avLst/>
            <a:gdLst/>
            <a:ahLst/>
            <a:cxnLst/>
            <a:rect l="l" t="t" r="r" b="b"/>
            <a:pathLst>
              <a:path w="6775868" h="4114800">
                <a:moveTo>
                  <a:pt x="0" y="0"/>
                </a:moveTo>
                <a:lnTo>
                  <a:pt x="6775868" y="0"/>
                </a:lnTo>
                <a:lnTo>
                  <a:pt x="677586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6166548" y="4289390"/>
            <a:ext cx="2064605" cy="2093389"/>
          </a:xfrm>
          <a:custGeom>
            <a:avLst/>
            <a:gdLst/>
            <a:ahLst/>
            <a:cxnLst/>
            <a:rect l="l" t="t" r="r" b="b"/>
            <a:pathLst>
              <a:path w="2064605" h="2093389">
                <a:moveTo>
                  <a:pt x="0" y="0"/>
                </a:moveTo>
                <a:lnTo>
                  <a:pt x="2064605" y="0"/>
                </a:lnTo>
                <a:lnTo>
                  <a:pt x="2064605" y="2093389"/>
                </a:lnTo>
                <a:lnTo>
                  <a:pt x="0" y="2093389"/>
                </a:lnTo>
                <a:lnTo>
                  <a:pt x="0" y="0"/>
                </a:lnTo>
                <a:close/>
              </a:path>
            </a:pathLst>
          </a:custGeom>
          <a:blipFill>
            <a:blip r:embed="rId7">
              <a:alphaModFix amt="71000"/>
            </a:blip>
            <a:stretch>
              <a:fillRect/>
            </a:stretch>
          </a:blipFill>
        </p:spPr>
      </p:sp>
      <p:sp>
        <p:nvSpPr>
          <p:cNvPr id="8" name="Freeform 8"/>
          <p:cNvSpPr/>
          <p:nvPr/>
        </p:nvSpPr>
        <p:spPr>
          <a:xfrm>
            <a:off x="-246058" y="1259935"/>
            <a:ext cx="2549517" cy="2585062"/>
          </a:xfrm>
          <a:custGeom>
            <a:avLst/>
            <a:gdLst/>
            <a:ahLst/>
            <a:cxnLst/>
            <a:rect l="l" t="t" r="r" b="b"/>
            <a:pathLst>
              <a:path w="2549517" h="2585062">
                <a:moveTo>
                  <a:pt x="0" y="0"/>
                </a:moveTo>
                <a:lnTo>
                  <a:pt x="2549516" y="0"/>
                </a:lnTo>
                <a:lnTo>
                  <a:pt x="2549516" y="2585062"/>
                </a:lnTo>
                <a:lnTo>
                  <a:pt x="0" y="2585062"/>
                </a:lnTo>
                <a:lnTo>
                  <a:pt x="0" y="0"/>
                </a:lnTo>
                <a:close/>
              </a:path>
            </a:pathLst>
          </a:custGeom>
          <a:blipFill>
            <a:blip r:embed="rId7">
              <a:alphaModFix amt="71000"/>
            </a:blip>
            <a:stretch>
              <a:fillRect/>
            </a:stretch>
          </a:blipFill>
        </p:spPr>
      </p:sp>
      <p:sp>
        <p:nvSpPr>
          <p:cNvPr id="9" name="Freeform 9"/>
          <p:cNvSpPr/>
          <p:nvPr/>
        </p:nvSpPr>
        <p:spPr>
          <a:xfrm>
            <a:off x="1526400" y="1902376"/>
            <a:ext cx="12077379" cy="6959589"/>
          </a:xfrm>
          <a:custGeom>
            <a:avLst/>
            <a:gdLst/>
            <a:ahLst/>
            <a:cxnLst/>
            <a:rect l="l" t="t" r="r" b="b"/>
            <a:pathLst>
              <a:path w="12077379" h="6959589">
                <a:moveTo>
                  <a:pt x="0" y="0"/>
                </a:moveTo>
                <a:lnTo>
                  <a:pt x="12077379" y="0"/>
                </a:lnTo>
                <a:lnTo>
                  <a:pt x="12077379" y="6959589"/>
                </a:lnTo>
                <a:lnTo>
                  <a:pt x="0" y="6959589"/>
                </a:lnTo>
                <a:lnTo>
                  <a:pt x="0" y="0"/>
                </a:lnTo>
                <a:close/>
              </a:path>
            </a:pathLst>
          </a:custGeom>
          <a:blipFill>
            <a:blip r:embed="rId8"/>
            <a:stretch>
              <a:fillRect/>
            </a:stretch>
          </a:blipFill>
        </p:spPr>
      </p:sp>
      <p:sp>
        <p:nvSpPr>
          <p:cNvPr id="10" name="TextBox 10"/>
          <p:cNvSpPr txBox="1"/>
          <p:nvPr/>
        </p:nvSpPr>
        <p:spPr>
          <a:xfrm>
            <a:off x="1028700" y="540385"/>
            <a:ext cx="8313063" cy="488315"/>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Calistoga"/>
                <a:ea typeface="Calistoga"/>
                <a:cs typeface="Calistoga"/>
                <a:sym typeface="Calistoga"/>
              </a:rPr>
              <a:t>4.2 Cấu hình Port address translation tại router 3:</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6C9F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7367864" y="1100865"/>
            <a:ext cx="399158" cy="63290"/>
            <a:chOff x="0" y="0"/>
            <a:chExt cx="105128" cy="16669"/>
          </a:xfrm>
        </p:grpSpPr>
        <p:sp>
          <p:nvSpPr>
            <p:cNvPr id="3" name="Freeform 3"/>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4" name="TextBox 4"/>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5" name="Group 5"/>
          <p:cNvGrpSpPr/>
          <p:nvPr/>
        </p:nvGrpSpPr>
        <p:grpSpPr>
          <a:xfrm>
            <a:off x="17367864" y="1243254"/>
            <a:ext cx="399158" cy="63290"/>
            <a:chOff x="0" y="0"/>
            <a:chExt cx="105128" cy="16669"/>
          </a:xfrm>
        </p:grpSpPr>
        <p:sp>
          <p:nvSpPr>
            <p:cNvPr id="6" name="Freeform 6"/>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7" name="TextBox 7"/>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8" name="AutoShape 8"/>
          <p:cNvSpPr/>
          <p:nvPr/>
        </p:nvSpPr>
        <p:spPr>
          <a:xfrm>
            <a:off x="-1708945" y="1636805"/>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sp>
        <p:nvSpPr>
          <p:cNvPr id="9" name="Freeform 9"/>
          <p:cNvSpPr/>
          <p:nvPr/>
        </p:nvSpPr>
        <p:spPr>
          <a:xfrm>
            <a:off x="731914" y="2516438"/>
            <a:ext cx="3663091" cy="3460505"/>
          </a:xfrm>
          <a:custGeom>
            <a:avLst/>
            <a:gdLst/>
            <a:ahLst/>
            <a:cxnLst/>
            <a:rect l="l" t="t" r="r" b="b"/>
            <a:pathLst>
              <a:path w="3663091" h="3460505">
                <a:moveTo>
                  <a:pt x="0" y="0"/>
                </a:moveTo>
                <a:lnTo>
                  <a:pt x="3663091" y="0"/>
                </a:lnTo>
                <a:lnTo>
                  <a:pt x="3663091" y="3460505"/>
                </a:lnTo>
                <a:lnTo>
                  <a:pt x="0" y="3460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2095960" y="5696574"/>
            <a:ext cx="9669108" cy="3086100"/>
            <a:chOff x="0" y="0"/>
            <a:chExt cx="2546596" cy="812800"/>
          </a:xfrm>
        </p:grpSpPr>
        <p:sp>
          <p:nvSpPr>
            <p:cNvPr id="11" name="Freeform 11"/>
            <p:cNvSpPr/>
            <p:nvPr/>
          </p:nvSpPr>
          <p:spPr>
            <a:xfrm>
              <a:off x="0" y="0"/>
              <a:ext cx="2546596" cy="812800"/>
            </a:xfrm>
            <a:custGeom>
              <a:avLst/>
              <a:gdLst/>
              <a:ahLst/>
              <a:cxnLst/>
              <a:rect l="l" t="t" r="r" b="b"/>
              <a:pathLst>
                <a:path w="2546596" h="812800">
                  <a:moveTo>
                    <a:pt x="0" y="0"/>
                  </a:moveTo>
                  <a:lnTo>
                    <a:pt x="2546596" y="0"/>
                  </a:lnTo>
                  <a:lnTo>
                    <a:pt x="2546596" y="812800"/>
                  </a:lnTo>
                  <a:lnTo>
                    <a:pt x="0" y="812800"/>
                  </a:lnTo>
                  <a:close/>
                </a:path>
              </a:pathLst>
            </a:custGeom>
            <a:gradFill rotWithShape="1">
              <a:gsLst>
                <a:gs pos="0">
                  <a:srgbClr val="FFFFFF">
                    <a:alpha val="100000"/>
                  </a:srgbClr>
                </a:gs>
                <a:gs pos="50000">
                  <a:srgbClr val="DBDBDB">
                    <a:alpha val="100000"/>
                  </a:srgbClr>
                </a:gs>
                <a:gs pos="100000">
                  <a:srgbClr val="DBDBDB">
                    <a:alpha val="0"/>
                  </a:srgbClr>
                </a:gs>
              </a:gsLst>
              <a:lin ang="0"/>
            </a:gradFill>
          </p:spPr>
        </p:sp>
        <p:sp>
          <p:nvSpPr>
            <p:cNvPr id="12" name="TextBox 12"/>
            <p:cNvSpPr txBox="1"/>
            <p:nvPr/>
          </p:nvSpPr>
          <p:spPr>
            <a:xfrm>
              <a:off x="0" y="-38100"/>
              <a:ext cx="2546596" cy="850900"/>
            </a:xfrm>
            <a:prstGeom prst="rect">
              <a:avLst/>
            </a:prstGeom>
          </p:spPr>
          <p:txBody>
            <a:bodyPr lIns="50800" tIns="50800" rIns="50800" bIns="50800" rtlCol="0" anchor="ctr"/>
            <a:lstStyle/>
            <a:p>
              <a:pPr algn="ctr">
                <a:lnSpc>
                  <a:spcPts val="2199"/>
                </a:lnSpc>
              </a:pPr>
              <a:endParaRPr/>
            </a:p>
          </p:txBody>
        </p:sp>
      </p:grpSp>
      <p:sp>
        <p:nvSpPr>
          <p:cNvPr id="13" name="Freeform 13"/>
          <p:cNvSpPr/>
          <p:nvPr/>
        </p:nvSpPr>
        <p:spPr>
          <a:xfrm>
            <a:off x="8185381" y="2516438"/>
            <a:ext cx="9581641" cy="6639909"/>
          </a:xfrm>
          <a:custGeom>
            <a:avLst/>
            <a:gdLst/>
            <a:ahLst/>
            <a:cxnLst/>
            <a:rect l="l" t="t" r="r" b="b"/>
            <a:pathLst>
              <a:path w="9581641" h="6639909">
                <a:moveTo>
                  <a:pt x="0" y="0"/>
                </a:moveTo>
                <a:lnTo>
                  <a:pt x="9581641" y="0"/>
                </a:lnTo>
                <a:lnTo>
                  <a:pt x="9581641" y="6639909"/>
                </a:lnTo>
                <a:lnTo>
                  <a:pt x="0" y="6639909"/>
                </a:lnTo>
                <a:lnTo>
                  <a:pt x="0" y="0"/>
                </a:lnTo>
                <a:close/>
              </a:path>
            </a:pathLst>
          </a:custGeom>
          <a:blipFill>
            <a:blip r:embed="rId4"/>
            <a:stretch>
              <a:fillRect/>
            </a:stretch>
          </a:blipFill>
        </p:spPr>
      </p:sp>
      <p:sp>
        <p:nvSpPr>
          <p:cNvPr id="14" name="TextBox 14"/>
          <p:cNvSpPr txBox="1"/>
          <p:nvPr/>
        </p:nvSpPr>
        <p:spPr>
          <a:xfrm>
            <a:off x="536226" y="371824"/>
            <a:ext cx="9340215" cy="488315"/>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Calistoga"/>
                <a:ea typeface="Calistoga"/>
                <a:cs typeface="Calistoga"/>
                <a:sym typeface="Calistoga"/>
              </a:rPr>
              <a:t>2. Thiết lập theo mô hình Client-to-site (Remote access)</a:t>
            </a:r>
          </a:p>
        </p:txBody>
      </p:sp>
      <p:sp>
        <p:nvSpPr>
          <p:cNvPr id="15" name="TextBox 15"/>
          <p:cNvSpPr txBox="1"/>
          <p:nvPr/>
        </p:nvSpPr>
        <p:spPr>
          <a:xfrm>
            <a:off x="0" y="7337228"/>
            <a:ext cx="8115300" cy="1037211"/>
          </a:xfrm>
          <a:prstGeom prst="rect">
            <a:avLst/>
          </a:prstGeom>
        </p:spPr>
        <p:txBody>
          <a:bodyPr lIns="0" tIns="0" rIns="0" bIns="0" rtlCol="0" anchor="t">
            <a:spAutoFit/>
          </a:bodyPr>
          <a:lstStyle/>
          <a:p>
            <a:pPr algn="l">
              <a:lnSpc>
                <a:spcPts val="7574"/>
              </a:lnSpc>
            </a:pPr>
            <a:r>
              <a:rPr lang="en-US" sz="8510" b="1">
                <a:solidFill>
                  <a:srgbClr val="3E67C8"/>
                </a:solidFill>
                <a:latin typeface="Montserrat Semi-Bold"/>
                <a:ea typeface="Montserrat Semi-Bold"/>
                <a:cs typeface="Montserrat Semi-Bold"/>
                <a:sym typeface="Montserrat Semi-Bold"/>
              </a:rPr>
              <a:t>&amp; the Internet</a:t>
            </a:r>
          </a:p>
        </p:txBody>
      </p:sp>
      <p:sp>
        <p:nvSpPr>
          <p:cNvPr id="16" name="TextBox 16"/>
          <p:cNvSpPr txBox="1"/>
          <p:nvPr/>
        </p:nvSpPr>
        <p:spPr>
          <a:xfrm>
            <a:off x="0" y="6361984"/>
            <a:ext cx="7198156" cy="1037211"/>
          </a:xfrm>
          <a:prstGeom prst="rect">
            <a:avLst/>
          </a:prstGeom>
        </p:spPr>
        <p:txBody>
          <a:bodyPr lIns="0" tIns="0" rIns="0" bIns="0" rtlCol="0" anchor="t">
            <a:spAutoFit/>
          </a:bodyPr>
          <a:lstStyle/>
          <a:p>
            <a:pPr algn="l">
              <a:lnSpc>
                <a:spcPts val="7574"/>
              </a:lnSpc>
            </a:pPr>
            <a:r>
              <a:rPr lang="en-US" sz="8510" b="1">
                <a:solidFill>
                  <a:srgbClr val="3E67C8"/>
                </a:solidFill>
                <a:latin typeface="Montserrat Ultra-Bold"/>
                <a:ea typeface="Montserrat Ultra-Bold"/>
                <a:cs typeface="Montserrat Ultra-Bold"/>
                <a:sym typeface="Montserrat Ultra-Bold"/>
              </a:rPr>
              <a:t>Networking </a:t>
            </a:r>
          </a:p>
        </p:txBody>
      </p:sp>
      <p:sp>
        <p:nvSpPr>
          <p:cNvPr id="17" name="TextBox 17"/>
          <p:cNvSpPr txBox="1"/>
          <p:nvPr/>
        </p:nvSpPr>
        <p:spPr>
          <a:xfrm>
            <a:off x="1028700" y="1053240"/>
            <a:ext cx="9701093" cy="488315"/>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Calistoga"/>
                <a:ea typeface="Calistoga"/>
                <a:cs typeface="Calistoga"/>
                <a:sym typeface="Calistoga"/>
              </a:rPr>
              <a:t>2.1 Thiết lập lab VPN IPSEC Client-to-site (Remote access)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86C9FA">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7367864" y="1100865"/>
            <a:ext cx="399158" cy="63290"/>
            <a:chOff x="0" y="0"/>
            <a:chExt cx="105128" cy="16669"/>
          </a:xfrm>
        </p:grpSpPr>
        <p:sp>
          <p:nvSpPr>
            <p:cNvPr id="3" name="Freeform 3"/>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4" name="TextBox 4"/>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5" name="Group 5"/>
          <p:cNvGrpSpPr/>
          <p:nvPr/>
        </p:nvGrpSpPr>
        <p:grpSpPr>
          <a:xfrm>
            <a:off x="17367864" y="1243254"/>
            <a:ext cx="399158" cy="63290"/>
            <a:chOff x="0" y="0"/>
            <a:chExt cx="105128" cy="16669"/>
          </a:xfrm>
        </p:grpSpPr>
        <p:sp>
          <p:nvSpPr>
            <p:cNvPr id="6" name="Freeform 6"/>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7" name="TextBox 7"/>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8" name="Freeform 8"/>
          <p:cNvSpPr/>
          <p:nvPr/>
        </p:nvSpPr>
        <p:spPr>
          <a:xfrm flipH="1" flipV="1">
            <a:off x="-5316558" y="459799"/>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2">
              <a:alphaModFix amt="31000"/>
            </a:blip>
            <a:stretch>
              <a:fillRect/>
            </a:stretch>
          </a:blipFill>
        </p:spPr>
      </p:sp>
      <p:sp>
        <p:nvSpPr>
          <p:cNvPr id="9" name="AutoShape 9"/>
          <p:cNvSpPr/>
          <p:nvPr/>
        </p:nvSpPr>
        <p:spPr>
          <a:xfrm>
            <a:off x="-809576" y="1151560"/>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grpSp>
        <p:nvGrpSpPr>
          <p:cNvPr id="10" name="Group 10"/>
          <p:cNvGrpSpPr/>
          <p:nvPr/>
        </p:nvGrpSpPr>
        <p:grpSpPr>
          <a:xfrm>
            <a:off x="12226041" y="2743889"/>
            <a:ext cx="2701170" cy="2422068"/>
            <a:chOff x="0" y="0"/>
            <a:chExt cx="812800" cy="728816"/>
          </a:xfrm>
        </p:grpSpPr>
        <p:sp>
          <p:nvSpPr>
            <p:cNvPr id="11" name="Freeform 11"/>
            <p:cNvSpPr/>
            <p:nvPr/>
          </p:nvSpPr>
          <p:spPr>
            <a:xfrm>
              <a:off x="0" y="0"/>
              <a:ext cx="812800" cy="728816"/>
            </a:xfrm>
            <a:custGeom>
              <a:avLst/>
              <a:gdLst/>
              <a:ahLst/>
              <a:cxnLst/>
              <a:rect l="l" t="t" r="r" b="b"/>
              <a:pathLst>
                <a:path w="812800" h="728816">
                  <a:moveTo>
                    <a:pt x="65921" y="0"/>
                  </a:moveTo>
                  <a:lnTo>
                    <a:pt x="746879" y="0"/>
                  </a:lnTo>
                  <a:cubicBezTo>
                    <a:pt x="783286" y="0"/>
                    <a:pt x="812800" y="29514"/>
                    <a:pt x="812800" y="65921"/>
                  </a:cubicBezTo>
                  <a:lnTo>
                    <a:pt x="812800" y="662895"/>
                  </a:lnTo>
                  <a:cubicBezTo>
                    <a:pt x="812800" y="699303"/>
                    <a:pt x="783286" y="728816"/>
                    <a:pt x="746879" y="728816"/>
                  </a:cubicBezTo>
                  <a:lnTo>
                    <a:pt x="65921" y="728816"/>
                  </a:lnTo>
                  <a:cubicBezTo>
                    <a:pt x="48438" y="728816"/>
                    <a:pt x="31670" y="721871"/>
                    <a:pt x="19308" y="709509"/>
                  </a:cubicBezTo>
                  <a:cubicBezTo>
                    <a:pt x="6945" y="697146"/>
                    <a:pt x="0" y="680379"/>
                    <a:pt x="0" y="662895"/>
                  </a:cubicBezTo>
                  <a:lnTo>
                    <a:pt x="0" y="65921"/>
                  </a:lnTo>
                  <a:cubicBezTo>
                    <a:pt x="0" y="29514"/>
                    <a:pt x="29514" y="0"/>
                    <a:pt x="65921" y="0"/>
                  </a:cubicBezTo>
                  <a:close/>
                </a:path>
              </a:pathLst>
            </a:custGeom>
            <a:blipFill>
              <a:blip r:embed="rId3"/>
              <a:stretch>
                <a:fillRect l="-17292" r="-17292"/>
              </a:stretch>
            </a:blipFill>
            <a:ln w="76200" cap="rnd">
              <a:gradFill>
                <a:gsLst>
                  <a:gs pos="0">
                    <a:srgbClr val="006CCD">
                      <a:alpha val="100000"/>
                    </a:srgbClr>
                  </a:gs>
                  <a:gs pos="100000">
                    <a:srgbClr val="F5AEFF">
                      <a:alpha val="0"/>
                    </a:srgbClr>
                  </a:gs>
                </a:gsLst>
                <a:lin ang="0"/>
              </a:gradFill>
              <a:prstDash val="solid"/>
              <a:round/>
            </a:ln>
          </p:spPr>
        </p:sp>
      </p:grpSp>
      <p:grpSp>
        <p:nvGrpSpPr>
          <p:cNvPr id="12" name="Group 12"/>
          <p:cNvGrpSpPr/>
          <p:nvPr/>
        </p:nvGrpSpPr>
        <p:grpSpPr>
          <a:xfrm>
            <a:off x="15262735" y="2743889"/>
            <a:ext cx="2701170" cy="2422068"/>
            <a:chOff x="0" y="0"/>
            <a:chExt cx="812800" cy="728816"/>
          </a:xfrm>
        </p:grpSpPr>
        <p:sp>
          <p:nvSpPr>
            <p:cNvPr id="13" name="Freeform 13"/>
            <p:cNvSpPr/>
            <p:nvPr/>
          </p:nvSpPr>
          <p:spPr>
            <a:xfrm>
              <a:off x="0" y="0"/>
              <a:ext cx="812800" cy="728816"/>
            </a:xfrm>
            <a:custGeom>
              <a:avLst/>
              <a:gdLst/>
              <a:ahLst/>
              <a:cxnLst/>
              <a:rect l="l" t="t" r="r" b="b"/>
              <a:pathLst>
                <a:path w="812800" h="728816">
                  <a:moveTo>
                    <a:pt x="65921" y="0"/>
                  </a:moveTo>
                  <a:lnTo>
                    <a:pt x="746879" y="0"/>
                  </a:lnTo>
                  <a:cubicBezTo>
                    <a:pt x="783286" y="0"/>
                    <a:pt x="812800" y="29514"/>
                    <a:pt x="812800" y="65921"/>
                  </a:cubicBezTo>
                  <a:lnTo>
                    <a:pt x="812800" y="662895"/>
                  </a:lnTo>
                  <a:cubicBezTo>
                    <a:pt x="812800" y="699303"/>
                    <a:pt x="783286" y="728816"/>
                    <a:pt x="746879" y="728816"/>
                  </a:cubicBezTo>
                  <a:lnTo>
                    <a:pt x="65921" y="728816"/>
                  </a:lnTo>
                  <a:cubicBezTo>
                    <a:pt x="48438" y="728816"/>
                    <a:pt x="31670" y="721871"/>
                    <a:pt x="19308" y="709509"/>
                  </a:cubicBezTo>
                  <a:cubicBezTo>
                    <a:pt x="6945" y="697146"/>
                    <a:pt x="0" y="680379"/>
                    <a:pt x="0" y="662895"/>
                  </a:cubicBezTo>
                  <a:lnTo>
                    <a:pt x="0" y="65921"/>
                  </a:lnTo>
                  <a:cubicBezTo>
                    <a:pt x="0" y="29514"/>
                    <a:pt x="29514" y="0"/>
                    <a:pt x="65921" y="0"/>
                  </a:cubicBezTo>
                  <a:close/>
                </a:path>
              </a:pathLst>
            </a:custGeom>
            <a:blipFill>
              <a:blip r:embed="rId4"/>
              <a:stretch>
                <a:fillRect l="-17292" r="-17292"/>
              </a:stretch>
            </a:blipFill>
            <a:ln w="76200" cap="rnd">
              <a:gradFill>
                <a:gsLst>
                  <a:gs pos="0">
                    <a:srgbClr val="006CCD">
                      <a:alpha val="100000"/>
                    </a:srgbClr>
                  </a:gs>
                  <a:gs pos="100000">
                    <a:srgbClr val="F5AEFF">
                      <a:alpha val="0"/>
                    </a:srgbClr>
                  </a:gs>
                </a:gsLst>
                <a:lin ang="0"/>
              </a:gradFill>
              <a:prstDash val="solid"/>
              <a:round/>
            </a:ln>
          </p:spPr>
        </p:sp>
      </p:grpSp>
      <p:grpSp>
        <p:nvGrpSpPr>
          <p:cNvPr id="14" name="Group 14"/>
          <p:cNvGrpSpPr/>
          <p:nvPr/>
        </p:nvGrpSpPr>
        <p:grpSpPr>
          <a:xfrm>
            <a:off x="12226041" y="5513899"/>
            <a:ext cx="2701170" cy="2422068"/>
            <a:chOff x="0" y="0"/>
            <a:chExt cx="812800" cy="728816"/>
          </a:xfrm>
        </p:grpSpPr>
        <p:sp>
          <p:nvSpPr>
            <p:cNvPr id="15" name="Freeform 15"/>
            <p:cNvSpPr/>
            <p:nvPr/>
          </p:nvSpPr>
          <p:spPr>
            <a:xfrm>
              <a:off x="0" y="0"/>
              <a:ext cx="812800" cy="728816"/>
            </a:xfrm>
            <a:custGeom>
              <a:avLst/>
              <a:gdLst/>
              <a:ahLst/>
              <a:cxnLst/>
              <a:rect l="l" t="t" r="r" b="b"/>
              <a:pathLst>
                <a:path w="812800" h="728816">
                  <a:moveTo>
                    <a:pt x="65921" y="0"/>
                  </a:moveTo>
                  <a:lnTo>
                    <a:pt x="746879" y="0"/>
                  </a:lnTo>
                  <a:cubicBezTo>
                    <a:pt x="783286" y="0"/>
                    <a:pt x="812800" y="29514"/>
                    <a:pt x="812800" y="65921"/>
                  </a:cubicBezTo>
                  <a:lnTo>
                    <a:pt x="812800" y="662895"/>
                  </a:lnTo>
                  <a:cubicBezTo>
                    <a:pt x="812800" y="699303"/>
                    <a:pt x="783286" y="728816"/>
                    <a:pt x="746879" y="728816"/>
                  </a:cubicBezTo>
                  <a:lnTo>
                    <a:pt x="65921" y="728816"/>
                  </a:lnTo>
                  <a:cubicBezTo>
                    <a:pt x="48438" y="728816"/>
                    <a:pt x="31670" y="721871"/>
                    <a:pt x="19308" y="709509"/>
                  </a:cubicBezTo>
                  <a:cubicBezTo>
                    <a:pt x="6945" y="697146"/>
                    <a:pt x="0" y="680379"/>
                    <a:pt x="0" y="662895"/>
                  </a:cubicBezTo>
                  <a:lnTo>
                    <a:pt x="0" y="65921"/>
                  </a:lnTo>
                  <a:cubicBezTo>
                    <a:pt x="0" y="29514"/>
                    <a:pt x="29514" y="0"/>
                    <a:pt x="65921" y="0"/>
                  </a:cubicBezTo>
                  <a:close/>
                </a:path>
              </a:pathLst>
            </a:custGeom>
            <a:blipFill>
              <a:blip r:embed="rId5"/>
              <a:stretch>
                <a:fillRect l="-29704" r="-29704"/>
              </a:stretch>
            </a:blipFill>
            <a:ln w="76200" cap="rnd">
              <a:gradFill>
                <a:gsLst>
                  <a:gs pos="0">
                    <a:srgbClr val="006CCD">
                      <a:alpha val="100000"/>
                    </a:srgbClr>
                  </a:gs>
                  <a:gs pos="100000">
                    <a:srgbClr val="F5AEFF">
                      <a:alpha val="0"/>
                    </a:srgbClr>
                  </a:gs>
                </a:gsLst>
                <a:lin ang="0"/>
              </a:gradFill>
              <a:prstDash val="solid"/>
              <a:round/>
            </a:ln>
          </p:spPr>
        </p:sp>
      </p:grpSp>
      <p:grpSp>
        <p:nvGrpSpPr>
          <p:cNvPr id="16" name="Group 16"/>
          <p:cNvGrpSpPr/>
          <p:nvPr/>
        </p:nvGrpSpPr>
        <p:grpSpPr>
          <a:xfrm>
            <a:off x="15262735" y="5513899"/>
            <a:ext cx="2701170" cy="2422068"/>
            <a:chOff x="0" y="0"/>
            <a:chExt cx="812800" cy="728816"/>
          </a:xfrm>
        </p:grpSpPr>
        <p:sp>
          <p:nvSpPr>
            <p:cNvPr id="17" name="Freeform 17"/>
            <p:cNvSpPr/>
            <p:nvPr/>
          </p:nvSpPr>
          <p:spPr>
            <a:xfrm>
              <a:off x="0" y="0"/>
              <a:ext cx="812800" cy="728816"/>
            </a:xfrm>
            <a:custGeom>
              <a:avLst/>
              <a:gdLst/>
              <a:ahLst/>
              <a:cxnLst/>
              <a:rect l="l" t="t" r="r" b="b"/>
              <a:pathLst>
                <a:path w="812800" h="728816">
                  <a:moveTo>
                    <a:pt x="65921" y="0"/>
                  </a:moveTo>
                  <a:lnTo>
                    <a:pt x="746879" y="0"/>
                  </a:lnTo>
                  <a:cubicBezTo>
                    <a:pt x="783286" y="0"/>
                    <a:pt x="812800" y="29514"/>
                    <a:pt x="812800" y="65921"/>
                  </a:cubicBezTo>
                  <a:lnTo>
                    <a:pt x="812800" y="662895"/>
                  </a:lnTo>
                  <a:cubicBezTo>
                    <a:pt x="812800" y="699303"/>
                    <a:pt x="783286" y="728816"/>
                    <a:pt x="746879" y="728816"/>
                  </a:cubicBezTo>
                  <a:lnTo>
                    <a:pt x="65921" y="728816"/>
                  </a:lnTo>
                  <a:cubicBezTo>
                    <a:pt x="48438" y="728816"/>
                    <a:pt x="31670" y="721871"/>
                    <a:pt x="19308" y="709509"/>
                  </a:cubicBezTo>
                  <a:cubicBezTo>
                    <a:pt x="6945" y="697146"/>
                    <a:pt x="0" y="680379"/>
                    <a:pt x="0" y="662895"/>
                  </a:cubicBezTo>
                  <a:lnTo>
                    <a:pt x="0" y="65921"/>
                  </a:lnTo>
                  <a:cubicBezTo>
                    <a:pt x="0" y="29514"/>
                    <a:pt x="29514" y="0"/>
                    <a:pt x="65921" y="0"/>
                  </a:cubicBezTo>
                  <a:close/>
                </a:path>
              </a:pathLst>
            </a:custGeom>
            <a:blipFill>
              <a:blip r:embed="rId6"/>
              <a:stretch>
                <a:fillRect l="-29704" r="-29704"/>
              </a:stretch>
            </a:blipFill>
            <a:ln w="76200" cap="rnd">
              <a:gradFill>
                <a:gsLst>
                  <a:gs pos="0">
                    <a:srgbClr val="006CCD">
                      <a:alpha val="100000"/>
                    </a:srgbClr>
                  </a:gs>
                  <a:gs pos="100000">
                    <a:srgbClr val="F5AEFF">
                      <a:alpha val="0"/>
                    </a:srgbClr>
                  </a:gs>
                </a:gsLst>
                <a:lin ang="0"/>
              </a:gradFill>
              <a:prstDash val="solid"/>
              <a:round/>
            </a:ln>
          </p:spPr>
        </p:sp>
      </p:grpSp>
      <p:grpSp>
        <p:nvGrpSpPr>
          <p:cNvPr id="18" name="Group 18"/>
          <p:cNvGrpSpPr/>
          <p:nvPr/>
        </p:nvGrpSpPr>
        <p:grpSpPr>
          <a:xfrm>
            <a:off x="11772885" y="2351033"/>
            <a:ext cx="972564" cy="1174390"/>
            <a:chOff x="0" y="0"/>
            <a:chExt cx="812800" cy="981472"/>
          </a:xfrm>
        </p:grpSpPr>
        <p:sp>
          <p:nvSpPr>
            <p:cNvPr id="19" name="Freeform 19"/>
            <p:cNvSpPr/>
            <p:nvPr/>
          </p:nvSpPr>
          <p:spPr>
            <a:xfrm>
              <a:off x="0" y="0"/>
              <a:ext cx="812800" cy="981472"/>
            </a:xfrm>
            <a:custGeom>
              <a:avLst/>
              <a:gdLst/>
              <a:ahLst/>
              <a:cxnLst/>
              <a:rect l="l" t="t" r="r" b="b"/>
              <a:pathLst>
                <a:path w="812800" h="981472">
                  <a:moveTo>
                    <a:pt x="406400" y="0"/>
                  </a:moveTo>
                  <a:cubicBezTo>
                    <a:pt x="181951" y="0"/>
                    <a:pt x="0" y="219710"/>
                    <a:pt x="0" y="490736"/>
                  </a:cubicBezTo>
                  <a:cubicBezTo>
                    <a:pt x="0" y="761762"/>
                    <a:pt x="181951" y="981472"/>
                    <a:pt x="406400" y="981472"/>
                  </a:cubicBezTo>
                  <a:cubicBezTo>
                    <a:pt x="630849" y="981472"/>
                    <a:pt x="812800" y="761762"/>
                    <a:pt x="812800" y="490736"/>
                  </a:cubicBezTo>
                  <a:cubicBezTo>
                    <a:pt x="812800" y="219710"/>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20" name="TextBox 20"/>
            <p:cNvSpPr txBox="1"/>
            <p:nvPr/>
          </p:nvSpPr>
          <p:spPr>
            <a:xfrm>
              <a:off x="76200" y="53913"/>
              <a:ext cx="660400" cy="835546"/>
            </a:xfrm>
            <a:prstGeom prst="rect">
              <a:avLst/>
            </a:prstGeom>
          </p:spPr>
          <p:txBody>
            <a:bodyPr lIns="50800" tIns="50800" rIns="50800" bIns="50800" rtlCol="0" anchor="ctr"/>
            <a:lstStyle/>
            <a:p>
              <a:pPr algn="ctr">
                <a:lnSpc>
                  <a:spcPts val="2199"/>
                </a:lnSpc>
              </a:pPr>
              <a:endParaRPr/>
            </a:p>
          </p:txBody>
        </p:sp>
      </p:grpSp>
      <p:grpSp>
        <p:nvGrpSpPr>
          <p:cNvPr id="21" name="Group 21"/>
          <p:cNvGrpSpPr/>
          <p:nvPr/>
        </p:nvGrpSpPr>
        <p:grpSpPr>
          <a:xfrm>
            <a:off x="16249325" y="7201727"/>
            <a:ext cx="1318118" cy="131811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24" name="TextBox 24"/>
          <p:cNvSpPr txBox="1"/>
          <p:nvPr/>
        </p:nvSpPr>
        <p:spPr>
          <a:xfrm>
            <a:off x="793288" y="412174"/>
            <a:ext cx="7251025" cy="488315"/>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Calistoga"/>
                <a:ea typeface="Calistoga"/>
                <a:cs typeface="Calistoga"/>
                <a:sym typeface="Calistoga"/>
              </a:rPr>
              <a:t>2.1 Cấu hình router và gắn IP cho các router:</a:t>
            </a:r>
          </a:p>
        </p:txBody>
      </p:sp>
      <p:sp>
        <p:nvSpPr>
          <p:cNvPr id="25" name="Freeform 25"/>
          <p:cNvSpPr/>
          <p:nvPr/>
        </p:nvSpPr>
        <p:spPr>
          <a:xfrm>
            <a:off x="304385" y="2335200"/>
            <a:ext cx="11588280" cy="7184734"/>
          </a:xfrm>
          <a:custGeom>
            <a:avLst/>
            <a:gdLst/>
            <a:ahLst/>
            <a:cxnLst/>
            <a:rect l="l" t="t" r="r" b="b"/>
            <a:pathLst>
              <a:path w="11588280" h="7184734">
                <a:moveTo>
                  <a:pt x="0" y="0"/>
                </a:moveTo>
                <a:lnTo>
                  <a:pt x="11588281" y="0"/>
                </a:lnTo>
                <a:lnTo>
                  <a:pt x="11588281" y="7184734"/>
                </a:lnTo>
                <a:lnTo>
                  <a:pt x="0" y="7184734"/>
                </a:lnTo>
                <a:lnTo>
                  <a:pt x="0" y="0"/>
                </a:lnTo>
                <a:close/>
              </a:path>
            </a:pathLst>
          </a:custGeom>
          <a:blipFill>
            <a:blip r:embed="rId7"/>
            <a:stretch>
              <a:fillRect/>
            </a:stretch>
          </a:blipFill>
        </p:spPr>
      </p:sp>
      <p:sp>
        <p:nvSpPr>
          <p:cNvPr id="26" name="TextBox 26"/>
          <p:cNvSpPr txBox="1"/>
          <p:nvPr/>
        </p:nvSpPr>
        <p:spPr>
          <a:xfrm>
            <a:off x="577860" y="1351585"/>
            <a:ext cx="2710577" cy="488315"/>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Calistoga"/>
                <a:ea typeface="Calistoga"/>
                <a:cs typeface="Calistoga"/>
                <a:sym typeface="Calistoga"/>
              </a:rPr>
              <a:t>Router Internet: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1F5F8">
                <a:alpha val="0"/>
              </a:srgbClr>
            </a:gs>
            <a:gs pos="50000">
              <a:srgbClr val="3E67C8">
                <a:alpha val="100000"/>
              </a:srgbClr>
            </a:gs>
            <a:gs pos="100000">
              <a:srgbClr val="FCF5FD">
                <a:alpha val="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7367864" y="1100865"/>
            <a:ext cx="399158" cy="63290"/>
            <a:chOff x="0" y="0"/>
            <a:chExt cx="105128" cy="16669"/>
          </a:xfrm>
        </p:grpSpPr>
        <p:sp>
          <p:nvSpPr>
            <p:cNvPr id="3" name="Freeform 3"/>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4" name="TextBox 4"/>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5" name="Group 5"/>
          <p:cNvGrpSpPr/>
          <p:nvPr/>
        </p:nvGrpSpPr>
        <p:grpSpPr>
          <a:xfrm>
            <a:off x="17367864" y="1243254"/>
            <a:ext cx="399158" cy="63290"/>
            <a:chOff x="0" y="0"/>
            <a:chExt cx="105128" cy="16669"/>
          </a:xfrm>
        </p:grpSpPr>
        <p:sp>
          <p:nvSpPr>
            <p:cNvPr id="6" name="Freeform 6"/>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7" name="TextBox 7"/>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8" name="AutoShape 8"/>
          <p:cNvSpPr/>
          <p:nvPr/>
        </p:nvSpPr>
        <p:spPr>
          <a:xfrm>
            <a:off x="-452157" y="5509541"/>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grpSp>
        <p:nvGrpSpPr>
          <p:cNvPr id="9" name="Group 9"/>
          <p:cNvGrpSpPr/>
          <p:nvPr/>
        </p:nvGrpSpPr>
        <p:grpSpPr>
          <a:xfrm>
            <a:off x="16084763" y="7576042"/>
            <a:ext cx="3364517" cy="336451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2" name="Freeform 12"/>
          <p:cNvSpPr/>
          <p:nvPr/>
        </p:nvSpPr>
        <p:spPr>
          <a:xfrm>
            <a:off x="6549118" y="172273"/>
            <a:ext cx="9255607" cy="5242018"/>
          </a:xfrm>
          <a:custGeom>
            <a:avLst/>
            <a:gdLst/>
            <a:ahLst/>
            <a:cxnLst/>
            <a:rect l="l" t="t" r="r" b="b"/>
            <a:pathLst>
              <a:path w="9255607" h="5242018">
                <a:moveTo>
                  <a:pt x="0" y="0"/>
                </a:moveTo>
                <a:lnTo>
                  <a:pt x="9255607" y="0"/>
                </a:lnTo>
                <a:lnTo>
                  <a:pt x="9255607" y="5242018"/>
                </a:lnTo>
                <a:lnTo>
                  <a:pt x="0" y="5242018"/>
                </a:lnTo>
                <a:lnTo>
                  <a:pt x="0" y="0"/>
                </a:lnTo>
                <a:close/>
              </a:path>
            </a:pathLst>
          </a:custGeom>
          <a:blipFill>
            <a:blip r:embed="rId2"/>
            <a:stretch>
              <a:fillRect r="-2640" b="-4168"/>
            </a:stretch>
          </a:blipFill>
        </p:spPr>
      </p:sp>
      <p:sp>
        <p:nvSpPr>
          <p:cNvPr id="13" name="Freeform 13"/>
          <p:cNvSpPr/>
          <p:nvPr/>
        </p:nvSpPr>
        <p:spPr>
          <a:xfrm>
            <a:off x="6549118" y="5613397"/>
            <a:ext cx="10450603" cy="4530728"/>
          </a:xfrm>
          <a:custGeom>
            <a:avLst/>
            <a:gdLst/>
            <a:ahLst/>
            <a:cxnLst/>
            <a:rect l="l" t="t" r="r" b="b"/>
            <a:pathLst>
              <a:path w="10450603" h="4530728">
                <a:moveTo>
                  <a:pt x="0" y="0"/>
                </a:moveTo>
                <a:lnTo>
                  <a:pt x="10450603" y="0"/>
                </a:lnTo>
                <a:lnTo>
                  <a:pt x="10450603" y="4530728"/>
                </a:lnTo>
                <a:lnTo>
                  <a:pt x="0" y="4530728"/>
                </a:lnTo>
                <a:lnTo>
                  <a:pt x="0" y="0"/>
                </a:lnTo>
                <a:close/>
              </a:path>
            </a:pathLst>
          </a:custGeom>
          <a:blipFill>
            <a:blip r:embed="rId3"/>
            <a:stretch>
              <a:fillRect r="-2558" b="-4720"/>
            </a:stretch>
          </a:blipFill>
        </p:spPr>
      </p:sp>
      <p:sp>
        <p:nvSpPr>
          <p:cNvPr id="14" name="TextBox 14"/>
          <p:cNvSpPr txBox="1"/>
          <p:nvPr/>
        </p:nvSpPr>
        <p:spPr>
          <a:xfrm>
            <a:off x="238601" y="351275"/>
            <a:ext cx="5232082" cy="488315"/>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Calistoga"/>
                <a:ea typeface="Calistoga"/>
                <a:cs typeface="Calistoga"/>
                <a:sym typeface="Calistoga"/>
              </a:rPr>
              <a:t>Router Branch (Router nhánh):</a:t>
            </a:r>
          </a:p>
        </p:txBody>
      </p:sp>
      <p:sp>
        <p:nvSpPr>
          <p:cNvPr id="15" name="TextBox 15"/>
          <p:cNvSpPr txBox="1"/>
          <p:nvPr/>
        </p:nvSpPr>
        <p:spPr>
          <a:xfrm>
            <a:off x="238601" y="5736895"/>
            <a:ext cx="4754880" cy="488315"/>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Calistoga"/>
                <a:ea typeface="Calistoga"/>
                <a:cs typeface="Calistoga"/>
                <a:sym typeface="Calistoga"/>
              </a:rPr>
              <a:t>Router Main (Router chính):</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6C9FA">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7367864" y="1100865"/>
            <a:ext cx="399158" cy="63290"/>
            <a:chOff x="0" y="0"/>
            <a:chExt cx="105128" cy="16669"/>
          </a:xfrm>
        </p:grpSpPr>
        <p:sp>
          <p:nvSpPr>
            <p:cNvPr id="3" name="Freeform 3"/>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4" name="TextBox 4"/>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5" name="Group 5"/>
          <p:cNvGrpSpPr/>
          <p:nvPr/>
        </p:nvGrpSpPr>
        <p:grpSpPr>
          <a:xfrm>
            <a:off x="17367864" y="1243254"/>
            <a:ext cx="399158" cy="63290"/>
            <a:chOff x="0" y="0"/>
            <a:chExt cx="105128" cy="16669"/>
          </a:xfrm>
        </p:grpSpPr>
        <p:sp>
          <p:nvSpPr>
            <p:cNvPr id="6" name="Freeform 6"/>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7" name="TextBox 7"/>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8" name="AutoShape 8"/>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sp>
        <p:nvSpPr>
          <p:cNvPr id="9" name="Freeform 9"/>
          <p:cNvSpPr/>
          <p:nvPr/>
        </p:nvSpPr>
        <p:spPr>
          <a:xfrm>
            <a:off x="13120505" y="2647336"/>
            <a:ext cx="5499491" cy="6000435"/>
          </a:xfrm>
          <a:custGeom>
            <a:avLst/>
            <a:gdLst/>
            <a:ahLst/>
            <a:cxnLst/>
            <a:rect l="l" t="t" r="r" b="b"/>
            <a:pathLst>
              <a:path w="5499491" h="6000435">
                <a:moveTo>
                  <a:pt x="0" y="0"/>
                </a:moveTo>
                <a:lnTo>
                  <a:pt x="5499491" y="0"/>
                </a:lnTo>
                <a:lnTo>
                  <a:pt x="5499491" y="6000435"/>
                </a:lnTo>
                <a:lnTo>
                  <a:pt x="0" y="6000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10771576" y="2492609"/>
            <a:ext cx="2650891" cy="265089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3" name="Freeform 13"/>
          <p:cNvSpPr/>
          <p:nvPr/>
        </p:nvSpPr>
        <p:spPr>
          <a:xfrm>
            <a:off x="1028700" y="2647336"/>
            <a:ext cx="10021788" cy="7064801"/>
          </a:xfrm>
          <a:custGeom>
            <a:avLst/>
            <a:gdLst/>
            <a:ahLst/>
            <a:cxnLst/>
            <a:rect l="l" t="t" r="r" b="b"/>
            <a:pathLst>
              <a:path w="10021788" h="7064801">
                <a:moveTo>
                  <a:pt x="0" y="0"/>
                </a:moveTo>
                <a:lnTo>
                  <a:pt x="10021788" y="0"/>
                </a:lnTo>
                <a:lnTo>
                  <a:pt x="10021788" y="7064801"/>
                </a:lnTo>
                <a:lnTo>
                  <a:pt x="0" y="7064801"/>
                </a:lnTo>
                <a:lnTo>
                  <a:pt x="0" y="0"/>
                </a:lnTo>
                <a:close/>
              </a:path>
            </a:pathLst>
          </a:custGeom>
          <a:blipFill>
            <a:blip r:embed="rId4"/>
            <a:stretch>
              <a:fillRect/>
            </a:stretch>
          </a:blipFill>
        </p:spPr>
      </p:sp>
      <p:sp>
        <p:nvSpPr>
          <p:cNvPr id="14" name="TextBox 14"/>
          <p:cNvSpPr txBox="1"/>
          <p:nvPr/>
        </p:nvSpPr>
        <p:spPr>
          <a:xfrm>
            <a:off x="689092" y="161490"/>
            <a:ext cx="11903655" cy="1002665"/>
          </a:xfrm>
          <a:prstGeom prst="rect">
            <a:avLst/>
          </a:prstGeom>
        </p:spPr>
        <p:txBody>
          <a:bodyPr lIns="0" tIns="0" rIns="0" bIns="0" rtlCol="0" anchor="t">
            <a:spAutoFit/>
          </a:bodyPr>
          <a:lstStyle/>
          <a:p>
            <a:pPr algn="l">
              <a:lnSpc>
                <a:spcPts val="4060"/>
              </a:lnSpc>
              <a:spcBef>
                <a:spcPct val="0"/>
              </a:spcBef>
            </a:pPr>
            <a:r>
              <a:rPr lang="en-US" sz="2900">
                <a:solidFill>
                  <a:srgbClr val="000000"/>
                </a:solidFill>
                <a:latin typeface="Calistoga"/>
                <a:ea typeface="Calistoga"/>
                <a:cs typeface="Calistoga"/>
                <a:sym typeface="Calistoga"/>
              </a:rPr>
              <a:t>2.1 BẬT MÁY ẢO TẠI GNS3 ĐÃ TÍCH HỢP VỚI ORACLE VM  VIRTUALBOX  </a:t>
            </a:r>
          </a:p>
          <a:p>
            <a:pPr algn="l">
              <a:lnSpc>
                <a:spcPts val="4060"/>
              </a:lnSpc>
              <a:spcBef>
                <a:spcPct val="0"/>
              </a:spcBef>
            </a:pPr>
            <a:r>
              <a:rPr lang="en-US" sz="2900">
                <a:solidFill>
                  <a:srgbClr val="000000"/>
                </a:solidFill>
                <a:latin typeface="Calistoga"/>
                <a:ea typeface="Calistoga"/>
                <a:cs typeface="Calistoga"/>
                <a:sym typeface="Calistoga"/>
              </a:rPr>
              <a:t>        ĐỂ ĐẶT TCP/IPV4 VÀ TẮT FIREWALL (TƯỜNG LỬA).</a:t>
            </a:r>
          </a:p>
        </p:txBody>
      </p:sp>
      <p:sp>
        <p:nvSpPr>
          <p:cNvPr id="15" name="TextBox 15"/>
          <p:cNvSpPr txBox="1"/>
          <p:nvPr/>
        </p:nvSpPr>
        <p:spPr>
          <a:xfrm>
            <a:off x="689092" y="1848449"/>
            <a:ext cx="7435929" cy="488315"/>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Calistoga"/>
                <a:ea typeface="Calistoga"/>
                <a:cs typeface="Calistoga"/>
                <a:sym typeface="Calistoga"/>
              </a:rPr>
              <a:t>Máy ảo Windows-7: IP address 192.168.1.10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6C9FA">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29892" y="3672741"/>
            <a:ext cx="4352527" cy="4581608"/>
          </a:xfrm>
          <a:custGeom>
            <a:avLst/>
            <a:gdLst/>
            <a:ahLst/>
            <a:cxnLst/>
            <a:rect l="l" t="t" r="r" b="b"/>
            <a:pathLst>
              <a:path w="4352527" h="4581608">
                <a:moveTo>
                  <a:pt x="0" y="0"/>
                </a:moveTo>
                <a:lnTo>
                  <a:pt x="4352528" y="0"/>
                </a:lnTo>
                <a:lnTo>
                  <a:pt x="4352528" y="4581607"/>
                </a:lnTo>
                <a:lnTo>
                  <a:pt x="0" y="4581607"/>
                </a:lnTo>
                <a:lnTo>
                  <a:pt x="0" y="0"/>
                </a:lnTo>
                <a:close/>
              </a:path>
            </a:pathLst>
          </a:custGeom>
          <a:blipFill>
            <a:blip r:embed="rId2"/>
            <a:stretch>
              <a:fillRect/>
            </a:stretch>
          </a:blipFill>
        </p:spPr>
      </p:sp>
      <p:grpSp>
        <p:nvGrpSpPr>
          <p:cNvPr id="3" name="Group 3"/>
          <p:cNvGrpSpPr/>
          <p:nvPr/>
        </p:nvGrpSpPr>
        <p:grpSpPr>
          <a:xfrm>
            <a:off x="172774" y="3325016"/>
            <a:ext cx="3024446" cy="30244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6" name="Freeform 6"/>
          <p:cNvSpPr/>
          <p:nvPr/>
        </p:nvSpPr>
        <p:spPr>
          <a:xfrm>
            <a:off x="6498538" y="2138965"/>
            <a:ext cx="11283273" cy="6426952"/>
          </a:xfrm>
          <a:custGeom>
            <a:avLst/>
            <a:gdLst/>
            <a:ahLst/>
            <a:cxnLst/>
            <a:rect l="l" t="t" r="r" b="b"/>
            <a:pathLst>
              <a:path w="11283273" h="6426952">
                <a:moveTo>
                  <a:pt x="0" y="0"/>
                </a:moveTo>
                <a:lnTo>
                  <a:pt x="11283273" y="0"/>
                </a:lnTo>
                <a:lnTo>
                  <a:pt x="11283273" y="6426952"/>
                </a:lnTo>
                <a:lnTo>
                  <a:pt x="0" y="6426952"/>
                </a:lnTo>
                <a:lnTo>
                  <a:pt x="0" y="0"/>
                </a:lnTo>
                <a:close/>
              </a:path>
            </a:pathLst>
          </a:custGeom>
          <a:blipFill>
            <a:blip r:embed="rId3"/>
            <a:stretch>
              <a:fillRect/>
            </a:stretch>
          </a:blipFill>
        </p:spPr>
      </p:sp>
      <p:sp>
        <p:nvSpPr>
          <p:cNvPr id="7" name="TextBox 7"/>
          <p:cNvSpPr txBox="1"/>
          <p:nvPr/>
        </p:nvSpPr>
        <p:spPr>
          <a:xfrm>
            <a:off x="6498538" y="540385"/>
            <a:ext cx="8194953" cy="488315"/>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Calistoga"/>
                <a:ea typeface="Calistoga"/>
                <a:cs typeface="Calistoga"/>
                <a:sym typeface="Calistoga"/>
              </a:rPr>
              <a:t>Tắt Firewall (tường lửa) trên máy ảo Windows-7:</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CCD">
                <a:alpha val="0"/>
              </a:srgbClr>
            </a:gs>
            <a:gs pos="50000">
              <a:srgbClr val="3E67C8">
                <a:alpha val="100000"/>
              </a:srgbClr>
            </a:gs>
            <a:gs pos="100000">
              <a:srgbClr val="DAE7FA">
                <a:alpha val="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7367864" y="1100865"/>
            <a:ext cx="399158" cy="63290"/>
            <a:chOff x="0" y="0"/>
            <a:chExt cx="105128" cy="16669"/>
          </a:xfrm>
        </p:grpSpPr>
        <p:sp>
          <p:nvSpPr>
            <p:cNvPr id="3" name="Freeform 3"/>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4" name="TextBox 4"/>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5" name="Group 5"/>
          <p:cNvGrpSpPr/>
          <p:nvPr/>
        </p:nvGrpSpPr>
        <p:grpSpPr>
          <a:xfrm>
            <a:off x="17367864" y="1243254"/>
            <a:ext cx="399158" cy="63290"/>
            <a:chOff x="0" y="0"/>
            <a:chExt cx="105128" cy="16669"/>
          </a:xfrm>
        </p:grpSpPr>
        <p:sp>
          <p:nvSpPr>
            <p:cNvPr id="6" name="Freeform 6"/>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7" name="TextBox 7"/>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8" name="Freeform 8"/>
          <p:cNvSpPr/>
          <p:nvPr/>
        </p:nvSpPr>
        <p:spPr>
          <a:xfrm flipH="1" flipV="1">
            <a:off x="12971442" y="6900577"/>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2">
              <a:alphaModFix amt="31000"/>
            </a:blip>
            <a:stretch>
              <a:fillRect/>
            </a:stretch>
          </a:blipFill>
        </p:spPr>
      </p:sp>
      <p:sp>
        <p:nvSpPr>
          <p:cNvPr id="9" name="AutoShape 9"/>
          <p:cNvSpPr/>
          <p:nvPr/>
        </p:nvSpPr>
        <p:spPr>
          <a:xfrm>
            <a:off x="-476767" y="1203705"/>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grpSp>
        <p:nvGrpSpPr>
          <p:cNvPr id="10" name="Group 10"/>
          <p:cNvGrpSpPr/>
          <p:nvPr/>
        </p:nvGrpSpPr>
        <p:grpSpPr>
          <a:xfrm>
            <a:off x="9144000" y="5734763"/>
            <a:ext cx="8860836" cy="4215201"/>
            <a:chOff x="0" y="0"/>
            <a:chExt cx="1877523" cy="893159"/>
          </a:xfrm>
        </p:grpSpPr>
        <p:sp>
          <p:nvSpPr>
            <p:cNvPr id="11" name="Freeform 11"/>
            <p:cNvSpPr/>
            <p:nvPr/>
          </p:nvSpPr>
          <p:spPr>
            <a:xfrm>
              <a:off x="0" y="0"/>
              <a:ext cx="1877523" cy="893159"/>
            </a:xfrm>
            <a:custGeom>
              <a:avLst/>
              <a:gdLst/>
              <a:ahLst/>
              <a:cxnLst/>
              <a:rect l="l" t="t" r="r" b="b"/>
              <a:pathLst>
                <a:path w="1877523" h="893159">
                  <a:moveTo>
                    <a:pt x="20096" y="0"/>
                  </a:moveTo>
                  <a:lnTo>
                    <a:pt x="1857427" y="0"/>
                  </a:lnTo>
                  <a:cubicBezTo>
                    <a:pt x="1862757" y="0"/>
                    <a:pt x="1867869" y="2117"/>
                    <a:pt x="1871637" y="5886"/>
                  </a:cubicBezTo>
                  <a:cubicBezTo>
                    <a:pt x="1875406" y="9655"/>
                    <a:pt x="1877523" y="14766"/>
                    <a:pt x="1877523" y="20096"/>
                  </a:cubicBezTo>
                  <a:lnTo>
                    <a:pt x="1877523" y="873064"/>
                  </a:lnTo>
                  <a:cubicBezTo>
                    <a:pt x="1877523" y="884162"/>
                    <a:pt x="1868526" y="893159"/>
                    <a:pt x="1857427" y="893159"/>
                  </a:cubicBezTo>
                  <a:lnTo>
                    <a:pt x="20096" y="893159"/>
                  </a:lnTo>
                  <a:cubicBezTo>
                    <a:pt x="8997" y="893159"/>
                    <a:pt x="0" y="884162"/>
                    <a:pt x="0" y="873064"/>
                  </a:cubicBezTo>
                  <a:lnTo>
                    <a:pt x="0" y="20096"/>
                  </a:lnTo>
                  <a:cubicBezTo>
                    <a:pt x="0" y="8997"/>
                    <a:pt x="8997" y="0"/>
                    <a:pt x="20096" y="0"/>
                  </a:cubicBezTo>
                  <a:close/>
                </a:path>
              </a:pathLst>
            </a:custGeom>
            <a:blipFill>
              <a:blip r:embed="rId3"/>
              <a:stretch>
                <a:fillRect b="-18348"/>
              </a:stretch>
            </a:blipFill>
            <a:ln w="76200" cap="rnd">
              <a:gradFill>
                <a:gsLst>
                  <a:gs pos="0">
                    <a:srgbClr val="006CCD">
                      <a:alpha val="100000"/>
                    </a:srgbClr>
                  </a:gs>
                  <a:gs pos="100000">
                    <a:srgbClr val="F5AEFF">
                      <a:alpha val="0"/>
                    </a:srgbClr>
                  </a:gs>
                </a:gsLst>
                <a:lin ang="0"/>
              </a:gradFill>
              <a:prstDash val="solid"/>
              <a:round/>
            </a:ln>
          </p:spPr>
        </p:sp>
      </p:grpSp>
      <p:grpSp>
        <p:nvGrpSpPr>
          <p:cNvPr id="12" name="Group 12"/>
          <p:cNvGrpSpPr/>
          <p:nvPr/>
        </p:nvGrpSpPr>
        <p:grpSpPr>
          <a:xfrm>
            <a:off x="297062" y="1306545"/>
            <a:ext cx="8681354" cy="4108283"/>
            <a:chOff x="0" y="0"/>
            <a:chExt cx="1594157" cy="754404"/>
          </a:xfrm>
        </p:grpSpPr>
        <p:sp>
          <p:nvSpPr>
            <p:cNvPr id="13" name="Freeform 13"/>
            <p:cNvSpPr/>
            <p:nvPr/>
          </p:nvSpPr>
          <p:spPr>
            <a:xfrm>
              <a:off x="0" y="0"/>
              <a:ext cx="1594157" cy="754404"/>
            </a:xfrm>
            <a:custGeom>
              <a:avLst/>
              <a:gdLst/>
              <a:ahLst/>
              <a:cxnLst/>
              <a:rect l="l" t="t" r="r" b="b"/>
              <a:pathLst>
                <a:path w="1594157" h="754404">
                  <a:moveTo>
                    <a:pt x="20511" y="0"/>
                  </a:moveTo>
                  <a:lnTo>
                    <a:pt x="1573646" y="0"/>
                  </a:lnTo>
                  <a:cubicBezTo>
                    <a:pt x="1579086" y="0"/>
                    <a:pt x="1584303" y="2161"/>
                    <a:pt x="1588150" y="6008"/>
                  </a:cubicBezTo>
                  <a:cubicBezTo>
                    <a:pt x="1591996" y="9854"/>
                    <a:pt x="1594157" y="15071"/>
                    <a:pt x="1594157" y="20511"/>
                  </a:cubicBezTo>
                  <a:lnTo>
                    <a:pt x="1594157" y="733893"/>
                  </a:lnTo>
                  <a:cubicBezTo>
                    <a:pt x="1594157" y="739333"/>
                    <a:pt x="1591996" y="744550"/>
                    <a:pt x="1588150" y="748397"/>
                  </a:cubicBezTo>
                  <a:cubicBezTo>
                    <a:pt x="1584303" y="752243"/>
                    <a:pt x="1579086" y="754404"/>
                    <a:pt x="1573646" y="754404"/>
                  </a:cubicBezTo>
                  <a:lnTo>
                    <a:pt x="20511" y="754404"/>
                  </a:lnTo>
                  <a:cubicBezTo>
                    <a:pt x="15071" y="754404"/>
                    <a:pt x="9854" y="752243"/>
                    <a:pt x="6008" y="748397"/>
                  </a:cubicBezTo>
                  <a:cubicBezTo>
                    <a:pt x="2161" y="744550"/>
                    <a:pt x="0" y="739333"/>
                    <a:pt x="0" y="733893"/>
                  </a:cubicBezTo>
                  <a:lnTo>
                    <a:pt x="0" y="20511"/>
                  </a:lnTo>
                  <a:cubicBezTo>
                    <a:pt x="0" y="15071"/>
                    <a:pt x="2161" y="9854"/>
                    <a:pt x="6008" y="6008"/>
                  </a:cubicBezTo>
                  <a:cubicBezTo>
                    <a:pt x="9854" y="2161"/>
                    <a:pt x="15071" y="0"/>
                    <a:pt x="20511" y="0"/>
                  </a:cubicBezTo>
                  <a:close/>
                </a:path>
              </a:pathLst>
            </a:custGeom>
            <a:blipFill>
              <a:blip r:embed="rId4"/>
              <a:stretch>
                <a:fillRect t="-18295"/>
              </a:stretch>
            </a:blipFill>
            <a:ln w="76200" cap="rnd">
              <a:gradFill>
                <a:gsLst>
                  <a:gs pos="0">
                    <a:srgbClr val="006CCD">
                      <a:alpha val="100000"/>
                    </a:srgbClr>
                  </a:gs>
                  <a:gs pos="100000">
                    <a:srgbClr val="F5AEFF">
                      <a:alpha val="0"/>
                    </a:srgbClr>
                  </a:gs>
                </a:gsLst>
                <a:lin ang="0"/>
              </a:gradFill>
              <a:prstDash val="solid"/>
              <a:round/>
            </a:ln>
          </p:spPr>
        </p:sp>
      </p:grpSp>
      <p:sp>
        <p:nvSpPr>
          <p:cNvPr id="14" name="TextBox 14"/>
          <p:cNvSpPr txBox="1"/>
          <p:nvPr/>
        </p:nvSpPr>
        <p:spPr>
          <a:xfrm>
            <a:off x="297062" y="26035"/>
            <a:ext cx="7625953" cy="1002665"/>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Calistoga"/>
                <a:ea typeface="Calistoga"/>
                <a:cs typeface="Calistoga"/>
                <a:sym typeface="Calistoga"/>
              </a:rPr>
              <a:t> </a:t>
            </a:r>
          </a:p>
          <a:p>
            <a:pPr algn="ctr">
              <a:lnSpc>
                <a:spcPts val="4060"/>
              </a:lnSpc>
              <a:spcBef>
                <a:spcPct val="0"/>
              </a:spcBef>
            </a:pPr>
            <a:r>
              <a:rPr lang="en-US" sz="2900">
                <a:solidFill>
                  <a:srgbClr val="000000"/>
                </a:solidFill>
                <a:latin typeface="Calistoga"/>
                <a:ea typeface="Calistoga"/>
                <a:cs typeface="Calistoga"/>
                <a:sym typeface="Calistoga"/>
              </a:rPr>
              <a:t>Máy ảo Windows-10: IP address 192.168.2.10</a:t>
            </a:r>
          </a:p>
        </p:txBody>
      </p:sp>
      <p:sp>
        <p:nvSpPr>
          <p:cNvPr id="15" name="TextBox 15"/>
          <p:cNvSpPr txBox="1"/>
          <p:nvPr/>
        </p:nvSpPr>
        <p:spPr>
          <a:xfrm>
            <a:off x="9230423" y="4875530"/>
            <a:ext cx="8687991" cy="488315"/>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Calistoga"/>
                <a:ea typeface="Calistoga"/>
                <a:cs typeface="Calistoga"/>
                <a:sym typeface="Calistoga"/>
              </a:rPr>
              <a:t>Tắt Firewall (tường lửa) ở trên máy ảo Windows-10:</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rgbClr val="86C9FA">
                <a:alpha val="100000"/>
              </a:srgbClr>
            </a:gs>
            <a:gs pos="100000">
              <a:srgbClr val="FFFFFF">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367864" y="1100865"/>
            <a:ext cx="399158" cy="63290"/>
            <a:chOff x="0" y="0"/>
            <a:chExt cx="105128" cy="16669"/>
          </a:xfrm>
        </p:grpSpPr>
        <p:sp>
          <p:nvSpPr>
            <p:cNvPr id="3" name="Freeform 3"/>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4" name="TextBox 4"/>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5" name="Group 5"/>
          <p:cNvGrpSpPr/>
          <p:nvPr/>
        </p:nvGrpSpPr>
        <p:grpSpPr>
          <a:xfrm>
            <a:off x="17367864" y="1243254"/>
            <a:ext cx="399158" cy="63290"/>
            <a:chOff x="0" y="0"/>
            <a:chExt cx="105128" cy="16669"/>
          </a:xfrm>
        </p:grpSpPr>
        <p:sp>
          <p:nvSpPr>
            <p:cNvPr id="6" name="Freeform 6"/>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sp>
        <p:sp>
          <p:nvSpPr>
            <p:cNvPr id="7" name="TextBox 7"/>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8" name="AutoShape 8"/>
          <p:cNvSpPr/>
          <p:nvPr/>
        </p:nvSpPr>
        <p:spPr>
          <a:xfrm>
            <a:off x="-550598" y="12558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grpSp>
        <p:nvGrpSpPr>
          <p:cNvPr id="9" name="Group 9"/>
          <p:cNvGrpSpPr/>
          <p:nvPr/>
        </p:nvGrpSpPr>
        <p:grpSpPr>
          <a:xfrm>
            <a:off x="1491724" y="9068210"/>
            <a:ext cx="1190215" cy="119021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2" name="Group 12"/>
          <p:cNvGrpSpPr/>
          <p:nvPr/>
        </p:nvGrpSpPr>
        <p:grpSpPr>
          <a:xfrm>
            <a:off x="7876168" y="9068210"/>
            <a:ext cx="1190215" cy="119021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5" name="Group 15"/>
          <p:cNvGrpSpPr/>
          <p:nvPr/>
        </p:nvGrpSpPr>
        <p:grpSpPr>
          <a:xfrm>
            <a:off x="14264404" y="9068210"/>
            <a:ext cx="1190215" cy="119021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8" name="Freeform 18"/>
          <p:cNvSpPr/>
          <p:nvPr/>
        </p:nvSpPr>
        <p:spPr>
          <a:xfrm>
            <a:off x="2189393" y="8215165"/>
            <a:ext cx="1986244" cy="1448153"/>
          </a:xfrm>
          <a:custGeom>
            <a:avLst/>
            <a:gdLst/>
            <a:ahLst/>
            <a:cxnLst/>
            <a:rect l="l" t="t" r="r" b="b"/>
            <a:pathLst>
              <a:path w="1986244" h="1448153">
                <a:moveTo>
                  <a:pt x="0" y="0"/>
                </a:moveTo>
                <a:lnTo>
                  <a:pt x="1986244" y="0"/>
                </a:lnTo>
                <a:lnTo>
                  <a:pt x="1986244" y="1448153"/>
                </a:lnTo>
                <a:lnTo>
                  <a:pt x="0" y="14481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8448752" y="8430957"/>
            <a:ext cx="1909292" cy="1232361"/>
          </a:xfrm>
          <a:custGeom>
            <a:avLst/>
            <a:gdLst/>
            <a:ahLst/>
            <a:cxnLst/>
            <a:rect l="l" t="t" r="r" b="b"/>
            <a:pathLst>
              <a:path w="1909292" h="1232361">
                <a:moveTo>
                  <a:pt x="0" y="0"/>
                </a:moveTo>
                <a:lnTo>
                  <a:pt x="1909292" y="0"/>
                </a:lnTo>
                <a:lnTo>
                  <a:pt x="1909292" y="1232361"/>
                </a:lnTo>
                <a:lnTo>
                  <a:pt x="0" y="12323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14912445" y="8324427"/>
            <a:ext cx="1883832" cy="1229628"/>
          </a:xfrm>
          <a:custGeom>
            <a:avLst/>
            <a:gdLst/>
            <a:ahLst/>
            <a:cxnLst/>
            <a:rect l="l" t="t" r="r" b="b"/>
            <a:pathLst>
              <a:path w="1883832" h="1229628">
                <a:moveTo>
                  <a:pt x="0" y="0"/>
                </a:moveTo>
                <a:lnTo>
                  <a:pt x="1883831" y="0"/>
                </a:lnTo>
                <a:lnTo>
                  <a:pt x="1883831" y="1229628"/>
                </a:lnTo>
                <a:lnTo>
                  <a:pt x="0" y="12296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1" name="Group 21"/>
          <p:cNvGrpSpPr/>
          <p:nvPr/>
        </p:nvGrpSpPr>
        <p:grpSpPr>
          <a:xfrm>
            <a:off x="566000" y="2669093"/>
            <a:ext cx="7310168" cy="5406338"/>
            <a:chOff x="0" y="0"/>
            <a:chExt cx="1099026" cy="812800"/>
          </a:xfrm>
        </p:grpSpPr>
        <p:sp>
          <p:nvSpPr>
            <p:cNvPr id="22" name="Freeform 22"/>
            <p:cNvSpPr/>
            <p:nvPr/>
          </p:nvSpPr>
          <p:spPr>
            <a:xfrm>
              <a:off x="0" y="0"/>
              <a:ext cx="1099026" cy="812800"/>
            </a:xfrm>
            <a:custGeom>
              <a:avLst/>
              <a:gdLst/>
              <a:ahLst/>
              <a:cxnLst/>
              <a:rect l="l" t="t" r="r" b="b"/>
              <a:pathLst>
                <a:path w="1099026" h="812800">
                  <a:moveTo>
                    <a:pt x="24358" y="0"/>
                  </a:moveTo>
                  <a:lnTo>
                    <a:pt x="1074667" y="0"/>
                  </a:lnTo>
                  <a:cubicBezTo>
                    <a:pt x="1088120" y="0"/>
                    <a:pt x="1099026" y="10906"/>
                    <a:pt x="1099026" y="24358"/>
                  </a:cubicBezTo>
                  <a:lnTo>
                    <a:pt x="1099026" y="788442"/>
                  </a:lnTo>
                  <a:cubicBezTo>
                    <a:pt x="1099026" y="801894"/>
                    <a:pt x="1088120" y="812800"/>
                    <a:pt x="1074667" y="812800"/>
                  </a:cubicBezTo>
                  <a:lnTo>
                    <a:pt x="24358" y="812800"/>
                  </a:lnTo>
                  <a:cubicBezTo>
                    <a:pt x="10906" y="812800"/>
                    <a:pt x="0" y="801894"/>
                    <a:pt x="0" y="788442"/>
                  </a:cubicBezTo>
                  <a:lnTo>
                    <a:pt x="0" y="24358"/>
                  </a:lnTo>
                  <a:cubicBezTo>
                    <a:pt x="0" y="10906"/>
                    <a:pt x="10906" y="0"/>
                    <a:pt x="24358" y="0"/>
                  </a:cubicBezTo>
                  <a:close/>
                </a:path>
              </a:pathLst>
            </a:custGeom>
            <a:blipFill>
              <a:blip r:embed="rId8"/>
              <a:stretch>
                <a:fillRect l="-327" r="-13793"/>
              </a:stretch>
            </a:blipFill>
          </p:spPr>
        </p:sp>
      </p:grpSp>
      <p:grpSp>
        <p:nvGrpSpPr>
          <p:cNvPr id="23" name="Group 23"/>
          <p:cNvGrpSpPr/>
          <p:nvPr/>
        </p:nvGrpSpPr>
        <p:grpSpPr>
          <a:xfrm>
            <a:off x="9144000" y="2669093"/>
            <a:ext cx="8115300" cy="5406338"/>
            <a:chOff x="0" y="0"/>
            <a:chExt cx="1220071" cy="812800"/>
          </a:xfrm>
        </p:grpSpPr>
        <p:sp>
          <p:nvSpPr>
            <p:cNvPr id="24" name="Freeform 24"/>
            <p:cNvSpPr/>
            <p:nvPr/>
          </p:nvSpPr>
          <p:spPr>
            <a:xfrm>
              <a:off x="0" y="0"/>
              <a:ext cx="1220071" cy="812800"/>
            </a:xfrm>
            <a:custGeom>
              <a:avLst/>
              <a:gdLst/>
              <a:ahLst/>
              <a:cxnLst/>
              <a:rect l="l" t="t" r="r" b="b"/>
              <a:pathLst>
                <a:path w="1220071" h="812800">
                  <a:moveTo>
                    <a:pt x="21942" y="0"/>
                  </a:moveTo>
                  <a:lnTo>
                    <a:pt x="1198129" y="0"/>
                  </a:lnTo>
                  <a:cubicBezTo>
                    <a:pt x="1203949" y="0"/>
                    <a:pt x="1209529" y="2312"/>
                    <a:pt x="1213644" y="6427"/>
                  </a:cubicBezTo>
                  <a:cubicBezTo>
                    <a:pt x="1217759" y="10541"/>
                    <a:pt x="1220071" y="16122"/>
                    <a:pt x="1220071" y="21942"/>
                  </a:cubicBezTo>
                  <a:lnTo>
                    <a:pt x="1220071" y="790858"/>
                  </a:lnTo>
                  <a:cubicBezTo>
                    <a:pt x="1220071" y="802976"/>
                    <a:pt x="1210247" y="812800"/>
                    <a:pt x="1198129" y="812800"/>
                  </a:cubicBezTo>
                  <a:lnTo>
                    <a:pt x="21942" y="812800"/>
                  </a:lnTo>
                  <a:cubicBezTo>
                    <a:pt x="16122" y="812800"/>
                    <a:pt x="10541" y="810488"/>
                    <a:pt x="6427" y="806373"/>
                  </a:cubicBezTo>
                  <a:cubicBezTo>
                    <a:pt x="2312" y="802259"/>
                    <a:pt x="0" y="796678"/>
                    <a:pt x="0" y="790858"/>
                  </a:cubicBezTo>
                  <a:lnTo>
                    <a:pt x="0" y="21942"/>
                  </a:lnTo>
                  <a:cubicBezTo>
                    <a:pt x="0" y="16122"/>
                    <a:pt x="2312" y="10541"/>
                    <a:pt x="6427" y="6427"/>
                  </a:cubicBezTo>
                  <a:cubicBezTo>
                    <a:pt x="10541" y="2312"/>
                    <a:pt x="16122" y="0"/>
                    <a:pt x="21942" y="0"/>
                  </a:cubicBezTo>
                  <a:close/>
                </a:path>
              </a:pathLst>
            </a:custGeom>
            <a:blipFill>
              <a:blip r:embed="rId9"/>
              <a:stretch>
                <a:fillRect r="-24687"/>
              </a:stretch>
            </a:blipFill>
          </p:spPr>
        </p:sp>
      </p:grpSp>
      <p:sp>
        <p:nvSpPr>
          <p:cNvPr id="25" name="TextBox 25"/>
          <p:cNvSpPr txBox="1"/>
          <p:nvPr/>
        </p:nvSpPr>
        <p:spPr>
          <a:xfrm>
            <a:off x="362599" y="540385"/>
            <a:ext cx="10228898" cy="488315"/>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Calistoga"/>
                <a:ea typeface="Calistoga"/>
                <a:cs typeface="Calistoga"/>
                <a:sym typeface="Calistoga"/>
              </a:rPr>
              <a:t>2.1 Kiểm tra 2 máy ảo thông với nhau bằng Command Prompt.</a:t>
            </a:r>
          </a:p>
        </p:txBody>
      </p:sp>
      <p:sp>
        <p:nvSpPr>
          <p:cNvPr id="26" name="TextBox 26"/>
          <p:cNvSpPr txBox="1"/>
          <p:nvPr/>
        </p:nvSpPr>
        <p:spPr>
          <a:xfrm>
            <a:off x="566000" y="1704528"/>
            <a:ext cx="3338512" cy="488315"/>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Calistoga"/>
                <a:ea typeface="Calistoga"/>
                <a:cs typeface="Calistoga"/>
                <a:sym typeface="Calistoga"/>
              </a:rPr>
              <a:t>Máy ảo Windows-7:</a:t>
            </a:r>
          </a:p>
        </p:txBody>
      </p:sp>
      <p:sp>
        <p:nvSpPr>
          <p:cNvPr id="27" name="TextBox 27"/>
          <p:cNvSpPr txBox="1"/>
          <p:nvPr/>
        </p:nvSpPr>
        <p:spPr>
          <a:xfrm>
            <a:off x="9144000" y="1704528"/>
            <a:ext cx="3559850" cy="488315"/>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Calistoga"/>
                <a:ea typeface="Calistoga"/>
                <a:cs typeface="Calistoga"/>
                <a:sym typeface="Calistoga"/>
              </a:rPr>
              <a:t>Máy ảo Windows-10:</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6C9FA">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3066845">
            <a:off x="14278168" y="-1509125"/>
            <a:ext cx="6902318" cy="6998548"/>
          </a:xfrm>
          <a:custGeom>
            <a:avLst/>
            <a:gdLst/>
            <a:ahLst/>
            <a:cxnLst/>
            <a:rect l="l" t="t" r="r" b="b"/>
            <a:pathLst>
              <a:path w="6902318" h="6998548">
                <a:moveTo>
                  <a:pt x="0" y="0"/>
                </a:moveTo>
                <a:lnTo>
                  <a:pt x="6902318" y="0"/>
                </a:lnTo>
                <a:lnTo>
                  <a:pt x="6902318" y="6998548"/>
                </a:lnTo>
                <a:lnTo>
                  <a:pt x="0" y="6998548"/>
                </a:lnTo>
                <a:lnTo>
                  <a:pt x="0" y="0"/>
                </a:lnTo>
                <a:close/>
              </a:path>
            </a:pathLst>
          </a:custGeom>
          <a:blipFill>
            <a:blip r:embed="rId2">
              <a:alphaModFix amt="71000"/>
            </a:blip>
            <a:stretch>
              <a:fillRect/>
            </a:stretch>
          </a:blipFill>
        </p:spPr>
      </p:sp>
      <p:sp>
        <p:nvSpPr>
          <p:cNvPr id="3" name="Freeform 3"/>
          <p:cNvSpPr/>
          <p:nvPr/>
        </p:nvSpPr>
        <p:spPr>
          <a:xfrm>
            <a:off x="-499517" y="6613549"/>
            <a:ext cx="4560246" cy="4623824"/>
          </a:xfrm>
          <a:custGeom>
            <a:avLst/>
            <a:gdLst/>
            <a:ahLst/>
            <a:cxnLst/>
            <a:rect l="l" t="t" r="r" b="b"/>
            <a:pathLst>
              <a:path w="4560246" h="4623824">
                <a:moveTo>
                  <a:pt x="0" y="0"/>
                </a:moveTo>
                <a:lnTo>
                  <a:pt x="4560247" y="0"/>
                </a:lnTo>
                <a:lnTo>
                  <a:pt x="4560247" y="4623824"/>
                </a:lnTo>
                <a:lnTo>
                  <a:pt x="0" y="4623824"/>
                </a:lnTo>
                <a:lnTo>
                  <a:pt x="0" y="0"/>
                </a:lnTo>
                <a:close/>
              </a:path>
            </a:pathLst>
          </a:custGeom>
          <a:blipFill>
            <a:blip r:embed="rId2">
              <a:alphaModFix amt="71000"/>
            </a:blip>
            <a:stretch>
              <a:fillRect/>
            </a:stretch>
          </a:blipFill>
        </p:spPr>
      </p:sp>
      <p:sp>
        <p:nvSpPr>
          <p:cNvPr id="4" name="Freeform 4"/>
          <p:cNvSpPr/>
          <p:nvPr/>
        </p:nvSpPr>
        <p:spPr>
          <a:xfrm>
            <a:off x="-551710" y="-585072"/>
            <a:ext cx="19258069" cy="19258069"/>
          </a:xfrm>
          <a:custGeom>
            <a:avLst/>
            <a:gdLst/>
            <a:ahLst/>
            <a:cxnLst/>
            <a:rect l="l" t="t" r="r" b="b"/>
            <a:pathLst>
              <a:path w="19258069" h="19258069">
                <a:moveTo>
                  <a:pt x="0" y="0"/>
                </a:moveTo>
                <a:lnTo>
                  <a:pt x="19258070" y="0"/>
                </a:lnTo>
                <a:lnTo>
                  <a:pt x="19258070"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sp>
      <p:sp>
        <p:nvSpPr>
          <p:cNvPr id="5" name="Freeform 5"/>
          <p:cNvSpPr/>
          <p:nvPr/>
        </p:nvSpPr>
        <p:spPr>
          <a:xfrm rot="-1354446">
            <a:off x="16234546" y="718537"/>
            <a:ext cx="1627663" cy="2543223"/>
          </a:xfrm>
          <a:custGeom>
            <a:avLst/>
            <a:gdLst/>
            <a:ahLst/>
            <a:cxnLst/>
            <a:rect l="l" t="t" r="r" b="b"/>
            <a:pathLst>
              <a:path w="1627663" h="2543223">
                <a:moveTo>
                  <a:pt x="0" y="0"/>
                </a:moveTo>
                <a:lnTo>
                  <a:pt x="1627663" y="0"/>
                </a:lnTo>
                <a:lnTo>
                  <a:pt x="1627663" y="2543224"/>
                </a:lnTo>
                <a:lnTo>
                  <a:pt x="0" y="254322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6" name="Freeform 6"/>
          <p:cNvSpPr/>
          <p:nvPr/>
        </p:nvSpPr>
        <p:spPr>
          <a:xfrm rot="885027">
            <a:off x="730313" y="1007872"/>
            <a:ext cx="2489643" cy="1964555"/>
          </a:xfrm>
          <a:custGeom>
            <a:avLst/>
            <a:gdLst/>
            <a:ahLst/>
            <a:cxnLst/>
            <a:rect l="l" t="t" r="r" b="b"/>
            <a:pathLst>
              <a:path w="2489643" h="1964555">
                <a:moveTo>
                  <a:pt x="0" y="0"/>
                </a:moveTo>
                <a:lnTo>
                  <a:pt x="2489643" y="0"/>
                </a:lnTo>
                <a:lnTo>
                  <a:pt x="2489643" y="1964554"/>
                </a:lnTo>
                <a:lnTo>
                  <a:pt x="0" y="196455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rot="127548" flipH="1">
            <a:off x="14063483" y="9054053"/>
            <a:ext cx="3003802" cy="1365365"/>
          </a:xfrm>
          <a:custGeom>
            <a:avLst/>
            <a:gdLst/>
            <a:ahLst/>
            <a:cxnLst/>
            <a:rect l="l" t="t" r="r" b="b"/>
            <a:pathLst>
              <a:path w="3003802" h="1365365">
                <a:moveTo>
                  <a:pt x="3003802" y="0"/>
                </a:moveTo>
                <a:lnTo>
                  <a:pt x="0" y="0"/>
                </a:lnTo>
                <a:lnTo>
                  <a:pt x="0" y="1365364"/>
                </a:lnTo>
                <a:lnTo>
                  <a:pt x="3003802" y="1365364"/>
                </a:lnTo>
                <a:lnTo>
                  <a:pt x="3003802"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a:off x="15066121" y="5823238"/>
            <a:ext cx="2663207" cy="3875036"/>
          </a:xfrm>
          <a:custGeom>
            <a:avLst/>
            <a:gdLst/>
            <a:ahLst/>
            <a:cxnLst/>
            <a:rect l="l" t="t" r="r" b="b"/>
            <a:pathLst>
              <a:path w="2663207" h="3875036">
                <a:moveTo>
                  <a:pt x="0" y="0"/>
                </a:moveTo>
                <a:lnTo>
                  <a:pt x="2663206" y="0"/>
                </a:lnTo>
                <a:lnTo>
                  <a:pt x="2663206" y="3875036"/>
                </a:lnTo>
                <a:lnTo>
                  <a:pt x="0" y="387503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12484170" y="6801964"/>
            <a:ext cx="2455255" cy="2879297"/>
          </a:xfrm>
          <a:custGeom>
            <a:avLst/>
            <a:gdLst/>
            <a:ahLst/>
            <a:cxnLst/>
            <a:rect l="l" t="t" r="r" b="b"/>
            <a:pathLst>
              <a:path w="2455255" h="2879297">
                <a:moveTo>
                  <a:pt x="0" y="0"/>
                </a:moveTo>
                <a:lnTo>
                  <a:pt x="2455255" y="0"/>
                </a:lnTo>
                <a:lnTo>
                  <a:pt x="2455255" y="2879297"/>
                </a:lnTo>
                <a:lnTo>
                  <a:pt x="0" y="28792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TextBox 10"/>
          <p:cNvSpPr txBox="1"/>
          <p:nvPr/>
        </p:nvSpPr>
        <p:spPr>
          <a:xfrm>
            <a:off x="867308" y="1663351"/>
            <a:ext cx="16420035" cy="5693862"/>
          </a:xfrm>
          <a:prstGeom prst="rect">
            <a:avLst/>
          </a:prstGeom>
        </p:spPr>
        <p:txBody>
          <a:bodyPr lIns="0" tIns="0" rIns="0" bIns="0" rtlCol="0" anchor="t">
            <a:spAutoFit/>
          </a:bodyPr>
          <a:lstStyle/>
          <a:p>
            <a:pPr algn="ctr">
              <a:lnSpc>
                <a:spcPts val="21089"/>
              </a:lnSpc>
            </a:pPr>
            <a:r>
              <a:rPr lang="en-US" sz="15063" b="1">
                <a:solidFill>
                  <a:srgbClr val="343434"/>
                </a:solidFill>
                <a:latin typeface="Cooper Hewitt Bold"/>
                <a:ea typeface="Cooper Hewitt Bold"/>
                <a:cs typeface="Cooper Hewitt Bold"/>
                <a:sym typeface="Cooper Hewitt Bold"/>
              </a:rPr>
              <a:t>THANK YOU </a:t>
            </a:r>
          </a:p>
          <a:p>
            <a:pPr algn="ctr">
              <a:lnSpc>
                <a:spcPts val="21140"/>
              </a:lnSpc>
            </a:pPr>
            <a:r>
              <a:rPr lang="en-US" sz="15100" b="1">
                <a:solidFill>
                  <a:srgbClr val="343434"/>
                </a:solidFill>
                <a:latin typeface="Cooper Hewitt Bold"/>
                <a:ea typeface="Cooper Hewitt Bold"/>
                <a:cs typeface="Cooper Hewitt Bold"/>
                <a:sym typeface="Cooper Hewitt Bold"/>
              </a:rPr>
              <a:t>FOR WATCHING</a:t>
            </a:r>
          </a:p>
        </p:txBody>
      </p:sp>
      <p:sp>
        <p:nvSpPr>
          <p:cNvPr id="11" name="Freeform 11"/>
          <p:cNvSpPr/>
          <p:nvPr/>
        </p:nvSpPr>
        <p:spPr>
          <a:xfrm flipH="1">
            <a:off x="1028700" y="6508346"/>
            <a:ext cx="2362585" cy="3014899"/>
          </a:xfrm>
          <a:custGeom>
            <a:avLst/>
            <a:gdLst/>
            <a:ahLst/>
            <a:cxnLst/>
            <a:rect l="l" t="t" r="r" b="b"/>
            <a:pathLst>
              <a:path w="2362585" h="3014899">
                <a:moveTo>
                  <a:pt x="2362585" y="0"/>
                </a:moveTo>
                <a:lnTo>
                  <a:pt x="0" y="0"/>
                </a:lnTo>
                <a:lnTo>
                  <a:pt x="0" y="3014899"/>
                </a:lnTo>
                <a:lnTo>
                  <a:pt x="2362585" y="3014899"/>
                </a:lnTo>
                <a:lnTo>
                  <a:pt x="2362585"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 name="Freeform 12"/>
          <p:cNvSpPr/>
          <p:nvPr/>
        </p:nvSpPr>
        <p:spPr>
          <a:xfrm flipH="1">
            <a:off x="0" y="8759490"/>
            <a:ext cx="2373249" cy="1527510"/>
          </a:xfrm>
          <a:custGeom>
            <a:avLst/>
            <a:gdLst/>
            <a:ahLst/>
            <a:cxnLst/>
            <a:rect l="l" t="t" r="r" b="b"/>
            <a:pathLst>
              <a:path w="2373249" h="1527510">
                <a:moveTo>
                  <a:pt x="2373249" y="0"/>
                </a:moveTo>
                <a:lnTo>
                  <a:pt x="0" y="0"/>
                </a:lnTo>
                <a:lnTo>
                  <a:pt x="0" y="1527510"/>
                </a:lnTo>
                <a:lnTo>
                  <a:pt x="2373249" y="1527510"/>
                </a:lnTo>
                <a:lnTo>
                  <a:pt x="2373249"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3" name="Freeform 13"/>
          <p:cNvSpPr/>
          <p:nvPr/>
        </p:nvSpPr>
        <p:spPr>
          <a:xfrm flipH="1">
            <a:off x="3140932" y="7667032"/>
            <a:ext cx="1839595" cy="2516859"/>
          </a:xfrm>
          <a:custGeom>
            <a:avLst/>
            <a:gdLst/>
            <a:ahLst/>
            <a:cxnLst/>
            <a:rect l="l" t="t" r="r" b="b"/>
            <a:pathLst>
              <a:path w="1839595" h="2516859">
                <a:moveTo>
                  <a:pt x="1839595" y="0"/>
                </a:moveTo>
                <a:lnTo>
                  <a:pt x="0" y="0"/>
                </a:lnTo>
                <a:lnTo>
                  <a:pt x="0" y="2516859"/>
                </a:lnTo>
                <a:lnTo>
                  <a:pt x="1839595" y="2516859"/>
                </a:lnTo>
                <a:lnTo>
                  <a:pt x="1839595" y="0"/>
                </a:lnTo>
                <a:close/>
              </a:path>
            </a:pathLst>
          </a:custGeom>
          <a:blipFill>
            <a:blip r:embed="rId19">
              <a:extLst>
                <a:ext uri="{96DAC541-7B7A-43D3-8B79-37D633B846F1}">
                  <asvg:svgBlip xmlns:asvg="http://schemas.microsoft.com/office/drawing/2016/SVG/main" r:embed="rId20"/>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16862" y="1138731"/>
            <a:ext cx="2742275" cy="396624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0800000">
            <a:off x="16615404" y="0"/>
            <a:ext cx="2188180" cy="3121852"/>
            <a:chOff x="0" y="0"/>
            <a:chExt cx="498497" cy="711200"/>
          </a:xfrm>
        </p:grpSpPr>
        <p:sp>
          <p:nvSpPr>
            <p:cNvPr id="6" name="Freeform 6"/>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7" name="TextBox 7"/>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266969" y="3602180"/>
            <a:ext cx="8352100" cy="6114067"/>
          </a:xfrm>
          <a:custGeom>
            <a:avLst/>
            <a:gdLst/>
            <a:ahLst/>
            <a:cxnLst/>
            <a:rect l="l" t="t" r="r" b="b"/>
            <a:pathLst>
              <a:path w="8352100" h="6114067">
                <a:moveTo>
                  <a:pt x="0" y="0"/>
                </a:moveTo>
                <a:lnTo>
                  <a:pt x="8352100" y="0"/>
                </a:lnTo>
                <a:lnTo>
                  <a:pt x="8352100" y="6114067"/>
                </a:lnTo>
                <a:lnTo>
                  <a:pt x="0" y="6114067"/>
                </a:lnTo>
                <a:lnTo>
                  <a:pt x="0" y="0"/>
                </a:lnTo>
                <a:close/>
              </a:path>
            </a:pathLst>
          </a:custGeom>
          <a:blipFill>
            <a:blip r:embed="rId2"/>
            <a:stretch>
              <a:fillRect l="-9414" r="-8907"/>
            </a:stretch>
          </a:blipFill>
        </p:spPr>
        <p:txBody>
          <a:bodyPr/>
          <a:lstStyle/>
          <a:p>
            <a:endParaRPr lang="en-US"/>
          </a:p>
        </p:txBody>
      </p:sp>
      <p:sp>
        <p:nvSpPr>
          <p:cNvPr id="10" name="TextBox 10"/>
          <p:cNvSpPr txBox="1"/>
          <p:nvPr/>
        </p:nvSpPr>
        <p:spPr>
          <a:xfrm>
            <a:off x="640483" y="294181"/>
            <a:ext cx="5907643" cy="828040"/>
          </a:xfrm>
          <a:prstGeom prst="rect">
            <a:avLst/>
          </a:prstGeom>
        </p:spPr>
        <p:txBody>
          <a:bodyPr lIns="0" tIns="0" rIns="0" bIns="0" rtlCol="0" anchor="t">
            <a:spAutoFit/>
          </a:bodyPr>
          <a:lstStyle/>
          <a:p>
            <a:pPr algn="ctr">
              <a:lnSpc>
                <a:spcPts val="6860"/>
              </a:lnSpc>
            </a:pPr>
            <a:r>
              <a:rPr lang="en-US" sz="4900">
                <a:solidFill>
                  <a:srgbClr val="000000"/>
                </a:solidFill>
                <a:latin typeface="Calistoga"/>
                <a:ea typeface="Calistoga"/>
                <a:cs typeface="Calistoga"/>
                <a:sym typeface="Calistoga"/>
              </a:rPr>
              <a:t>2. Kiến trúc giao thức</a:t>
            </a:r>
          </a:p>
        </p:txBody>
      </p:sp>
      <p:sp>
        <p:nvSpPr>
          <p:cNvPr id="11" name="TextBox 11"/>
          <p:cNvSpPr txBox="1"/>
          <p:nvPr/>
        </p:nvSpPr>
        <p:spPr>
          <a:xfrm>
            <a:off x="2622763" y="1936862"/>
            <a:ext cx="4281011" cy="863600"/>
          </a:xfrm>
          <a:prstGeom prst="rect">
            <a:avLst/>
          </a:prstGeom>
        </p:spPr>
        <p:txBody>
          <a:bodyPr lIns="0" tIns="0" rIns="0" bIns="0" rtlCol="0" anchor="t">
            <a:spAutoFit/>
          </a:bodyPr>
          <a:lstStyle/>
          <a:p>
            <a:pPr algn="ctr">
              <a:lnSpc>
                <a:spcPts val="7000"/>
              </a:lnSpc>
            </a:pPr>
            <a:r>
              <a:rPr lang="en-US" sz="5000">
                <a:solidFill>
                  <a:srgbClr val="000000"/>
                </a:solidFill>
                <a:latin typeface="Calistoga"/>
                <a:ea typeface="Calistoga"/>
                <a:cs typeface="Calistoga"/>
                <a:sym typeface="Calistoga"/>
              </a:rPr>
              <a:t>Mô hình chung</a:t>
            </a:r>
          </a:p>
        </p:txBody>
      </p:sp>
      <p:sp>
        <p:nvSpPr>
          <p:cNvPr id="12" name="TextBox 12"/>
          <p:cNvSpPr txBox="1"/>
          <p:nvPr/>
        </p:nvSpPr>
        <p:spPr>
          <a:xfrm>
            <a:off x="10117906" y="1936862"/>
            <a:ext cx="5832396" cy="863600"/>
          </a:xfrm>
          <a:prstGeom prst="rect">
            <a:avLst/>
          </a:prstGeom>
        </p:spPr>
        <p:txBody>
          <a:bodyPr lIns="0" tIns="0" rIns="0" bIns="0" rtlCol="0" anchor="t">
            <a:spAutoFit/>
          </a:bodyPr>
          <a:lstStyle/>
          <a:p>
            <a:pPr algn="ctr">
              <a:lnSpc>
                <a:spcPts val="7000"/>
              </a:lnSpc>
            </a:pPr>
            <a:r>
              <a:rPr lang="en-US" sz="5000">
                <a:solidFill>
                  <a:srgbClr val="000000"/>
                </a:solidFill>
                <a:latin typeface="Calistoga"/>
                <a:ea typeface="Calistoga"/>
                <a:cs typeface="Calistoga"/>
                <a:sym typeface="Calistoga"/>
              </a:rPr>
              <a:t>Các giao thức cơ bản </a:t>
            </a:r>
          </a:p>
        </p:txBody>
      </p:sp>
      <p:sp>
        <p:nvSpPr>
          <p:cNvPr id="13" name="TextBox 13"/>
          <p:cNvSpPr txBox="1"/>
          <p:nvPr/>
        </p:nvSpPr>
        <p:spPr>
          <a:xfrm>
            <a:off x="9668932" y="4823814"/>
            <a:ext cx="7590368" cy="4311650"/>
          </a:xfrm>
          <a:prstGeom prst="rect">
            <a:avLst/>
          </a:prstGeom>
        </p:spPr>
        <p:txBody>
          <a:bodyPr lIns="0" tIns="0" rIns="0" bIns="0" rtlCol="0" anchor="t">
            <a:spAutoFit/>
          </a:bodyPr>
          <a:lstStyle/>
          <a:p>
            <a:pPr algn="l">
              <a:lnSpc>
                <a:spcPts val="4899"/>
              </a:lnSpc>
            </a:pPr>
            <a:r>
              <a:rPr lang="en-US" sz="3499" dirty="0">
                <a:solidFill>
                  <a:srgbClr val="000000"/>
                </a:solidFill>
                <a:latin typeface="Inter"/>
                <a:ea typeface="Inter"/>
                <a:cs typeface="Inter"/>
                <a:sym typeface="Inter"/>
              </a:rPr>
              <a:t>AH </a:t>
            </a:r>
            <a:r>
              <a:rPr lang="en-US" sz="3499" dirty="0" err="1">
                <a:solidFill>
                  <a:srgbClr val="000000"/>
                </a:solidFill>
                <a:latin typeface="Inter"/>
                <a:ea typeface="Inter"/>
                <a:cs typeface="Inter"/>
                <a:sym typeface="Inter"/>
              </a:rPr>
              <a:t>chỉ</a:t>
            </a:r>
            <a:r>
              <a:rPr lang="en-US" sz="3499" dirty="0">
                <a:solidFill>
                  <a:srgbClr val="000000"/>
                </a:solidFill>
                <a:latin typeface="Inter"/>
                <a:ea typeface="Inter"/>
                <a:cs typeface="Inter"/>
                <a:sym typeface="Inter"/>
              </a:rPr>
              <a:t> </a:t>
            </a:r>
            <a:r>
              <a:rPr lang="en-US" sz="3499" dirty="0" err="1">
                <a:solidFill>
                  <a:srgbClr val="000000"/>
                </a:solidFill>
                <a:latin typeface="Inter"/>
                <a:ea typeface="Inter"/>
                <a:cs typeface="Inter"/>
                <a:sym typeface="Inter"/>
              </a:rPr>
              <a:t>cung</a:t>
            </a:r>
            <a:r>
              <a:rPr lang="en-US" sz="3499" dirty="0">
                <a:solidFill>
                  <a:srgbClr val="000000"/>
                </a:solidFill>
                <a:latin typeface="Inter"/>
                <a:ea typeface="Inter"/>
                <a:cs typeface="Inter"/>
                <a:sym typeface="Inter"/>
              </a:rPr>
              <a:t> </a:t>
            </a:r>
            <a:r>
              <a:rPr lang="en-US" sz="3499" dirty="0" err="1">
                <a:solidFill>
                  <a:srgbClr val="000000"/>
                </a:solidFill>
                <a:latin typeface="Inter"/>
                <a:ea typeface="Inter"/>
                <a:cs typeface="Inter"/>
                <a:sym typeface="Inter"/>
              </a:rPr>
              <a:t>cấp</a:t>
            </a:r>
            <a:r>
              <a:rPr lang="en-US" sz="3499" dirty="0">
                <a:solidFill>
                  <a:srgbClr val="000000"/>
                </a:solidFill>
                <a:latin typeface="Inter"/>
                <a:ea typeface="Inter"/>
                <a:cs typeface="Inter"/>
                <a:sym typeface="Inter"/>
              </a:rPr>
              <a:t> </a:t>
            </a:r>
            <a:r>
              <a:rPr lang="en-US" sz="3499" dirty="0" err="1">
                <a:solidFill>
                  <a:srgbClr val="000000"/>
                </a:solidFill>
                <a:latin typeface="Inter"/>
                <a:ea typeface="Inter"/>
                <a:cs typeface="Inter"/>
                <a:sym typeface="Inter"/>
              </a:rPr>
              <a:t>các</a:t>
            </a:r>
            <a:r>
              <a:rPr lang="en-US" sz="3499" dirty="0">
                <a:solidFill>
                  <a:srgbClr val="000000"/>
                </a:solidFill>
                <a:latin typeface="Inter"/>
                <a:ea typeface="Inter"/>
                <a:cs typeface="Inter"/>
                <a:sym typeface="Inter"/>
              </a:rPr>
              <a:t> </a:t>
            </a:r>
            <a:r>
              <a:rPr lang="en-US" sz="3499" dirty="0" err="1">
                <a:solidFill>
                  <a:srgbClr val="000000"/>
                </a:solidFill>
                <a:latin typeface="Inter"/>
                <a:ea typeface="Inter"/>
                <a:cs typeface="Inter"/>
                <a:sym typeface="Inter"/>
              </a:rPr>
              <a:t>dịch</a:t>
            </a:r>
            <a:r>
              <a:rPr lang="en-US" sz="3499" dirty="0">
                <a:solidFill>
                  <a:srgbClr val="000000"/>
                </a:solidFill>
                <a:latin typeface="Inter"/>
                <a:ea typeface="Inter"/>
                <a:cs typeface="Inter"/>
                <a:sym typeface="Inter"/>
              </a:rPr>
              <a:t> </a:t>
            </a:r>
            <a:r>
              <a:rPr lang="en-US" sz="3499" dirty="0" err="1">
                <a:solidFill>
                  <a:srgbClr val="000000"/>
                </a:solidFill>
                <a:latin typeface="Inter"/>
                <a:ea typeface="Inter"/>
                <a:cs typeface="Inter"/>
                <a:sym typeface="Inter"/>
              </a:rPr>
              <a:t>vụ</a:t>
            </a:r>
            <a:r>
              <a:rPr lang="en-US" sz="3499" dirty="0">
                <a:solidFill>
                  <a:srgbClr val="000000"/>
                </a:solidFill>
                <a:latin typeface="Inter"/>
                <a:ea typeface="Inter"/>
                <a:cs typeface="Inter"/>
                <a:sym typeface="Inter"/>
              </a:rPr>
              <a:t> </a:t>
            </a:r>
            <a:r>
              <a:rPr lang="en-US" sz="3499" dirty="0" err="1">
                <a:solidFill>
                  <a:srgbClr val="000000"/>
                </a:solidFill>
                <a:latin typeface="Inter"/>
                <a:ea typeface="Inter"/>
                <a:cs typeface="Inter"/>
                <a:sym typeface="Inter"/>
              </a:rPr>
              <a:t>xác</a:t>
            </a:r>
            <a:r>
              <a:rPr lang="en-US" sz="3499" dirty="0">
                <a:solidFill>
                  <a:srgbClr val="000000"/>
                </a:solidFill>
                <a:latin typeface="Inter"/>
                <a:ea typeface="Inter"/>
                <a:cs typeface="Inter"/>
                <a:sym typeface="Inter"/>
              </a:rPr>
              <a:t> </a:t>
            </a:r>
            <a:r>
              <a:rPr lang="en-US" sz="3499" dirty="0" err="1">
                <a:solidFill>
                  <a:srgbClr val="000000"/>
                </a:solidFill>
                <a:latin typeface="Inter"/>
                <a:ea typeface="Inter"/>
                <a:cs typeface="Inter"/>
                <a:sym typeface="Inter"/>
              </a:rPr>
              <a:t>thực</a:t>
            </a:r>
            <a:r>
              <a:rPr lang="en-US" sz="3499" dirty="0">
                <a:solidFill>
                  <a:srgbClr val="000000"/>
                </a:solidFill>
                <a:latin typeface="Inter"/>
                <a:ea typeface="Inter"/>
                <a:cs typeface="Inter"/>
                <a:sym typeface="Inter"/>
              </a:rPr>
              <a:t>.</a:t>
            </a:r>
          </a:p>
          <a:p>
            <a:pPr algn="l">
              <a:lnSpc>
                <a:spcPts val="4899"/>
              </a:lnSpc>
            </a:pPr>
            <a:endParaRPr lang="en-US" sz="3499" dirty="0">
              <a:solidFill>
                <a:srgbClr val="000000"/>
              </a:solidFill>
              <a:latin typeface="Inter"/>
              <a:ea typeface="Inter"/>
              <a:cs typeface="Inter"/>
              <a:sym typeface="Inter"/>
            </a:endParaRPr>
          </a:p>
          <a:p>
            <a:pPr algn="l">
              <a:lnSpc>
                <a:spcPts val="4899"/>
              </a:lnSpc>
            </a:pPr>
            <a:r>
              <a:rPr lang="en-US" sz="3499" dirty="0">
                <a:solidFill>
                  <a:srgbClr val="000000"/>
                </a:solidFill>
                <a:latin typeface="Inter"/>
                <a:ea typeface="Inter"/>
                <a:cs typeface="Inter"/>
                <a:sym typeface="Inter"/>
              </a:rPr>
              <a:t>ESP </a:t>
            </a:r>
            <a:r>
              <a:rPr lang="en-US" sz="3499" dirty="0" err="1">
                <a:solidFill>
                  <a:srgbClr val="000000"/>
                </a:solidFill>
                <a:latin typeface="Inter"/>
                <a:ea typeface="Inter"/>
                <a:cs typeface="Inter"/>
                <a:sym typeface="Inter"/>
              </a:rPr>
              <a:t>vừa</a:t>
            </a:r>
            <a:r>
              <a:rPr lang="en-US" sz="3499" dirty="0">
                <a:solidFill>
                  <a:srgbClr val="000000"/>
                </a:solidFill>
                <a:latin typeface="Inter"/>
                <a:ea typeface="Inter"/>
                <a:cs typeface="Inter"/>
                <a:sym typeface="Inter"/>
              </a:rPr>
              <a:t> </a:t>
            </a:r>
            <a:r>
              <a:rPr lang="en-US" sz="3499" dirty="0" err="1">
                <a:solidFill>
                  <a:srgbClr val="000000"/>
                </a:solidFill>
                <a:latin typeface="Inter"/>
                <a:ea typeface="Inter"/>
                <a:cs typeface="Inter"/>
                <a:sym typeface="Inter"/>
              </a:rPr>
              <a:t>cung</a:t>
            </a:r>
            <a:r>
              <a:rPr lang="en-US" sz="3499" dirty="0">
                <a:solidFill>
                  <a:srgbClr val="000000"/>
                </a:solidFill>
                <a:latin typeface="Inter"/>
                <a:ea typeface="Inter"/>
                <a:cs typeface="Inter"/>
                <a:sym typeface="Inter"/>
              </a:rPr>
              <a:t> </a:t>
            </a:r>
            <a:r>
              <a:rPr lang="en-US" sz="3499" dirty="0" err="1">
                <a:solidFill>
                  <a:srgbClr val="000000"/>
                </a:solidFill>
                <a:latin typeface="Inter"/>
                <a:ea typeface="Inter"/>
                <a:cs typeface="Inter"/>
                <a:sym typeface="Inter"/>
              </a:rPr>
              <a:t>cấp</a:t>
            </a:r>
            <a:r>
              <a:rPr lang="en-US" sz="3499" dirty="0">
                <a:solidFill>
                  <a:srgbClr val="000000"/>
                </a:solidFill>
                <a:latin typeface="Inter"/>
                <a:ea typeface="Inter"/>
                <a:cs typeface="Inter"/>
                <a:sym typeface="Inter"/>
              </a:rPr>
              <a:t> </a:t>
            </a:r>
            <a:r>
              <a:rPr lang="en-US" sz="3499" dirty="0" err="1">
                <a:solidFill>
                  <a:srgbClr val="000000"/>
                </a:solidFill>
                <a:latin typeface="Inter"/>
                <a:ea typeface="Inter"/>
                <a:cs typeface="Inter"/>
                <a:sym typeface="Inter"/>
              </a:rPr>
              <a:t>các</a:t>
            </a:r>
            <a:r>
              <a:rPr lang="en-US" sz="3499" dirty="0">
                <a:solidFill>
                  <a:srgbClr val="000000"/>
                </a:solidFill>
                <a:latin typeface="Inter"/>
                <a:ea typeface="Inter"/>
                <a:cs typeface="Inter"/>
                <a:sym typeface="Inter"/>
              </a:rPr>
              <a:t> </a:t>
            </a:r>
            <a:r>
              <a:rPr lang="en-US" sz="3499" dirty="0" err="1">
                <a:solidFill>
                  <a:srgbClr val="000000"/>
                </a:solidFill>
                <a:latin typeface="Inter"/>
                <a:ea typeface="Inter"/>
                <a:cs typeface="Inter"/>
                <a:sym typeface="Inter"/>
              </a:rPr>
              <a:t>dịch</a:t>
            </a:r>
            <a:r>
              <a:rPr lang="en-US" sz="3499" dirty="0">
                <a:solidFill>
                  <a:srgbClr val="000000"/>
                </a:solidFill>
                <a:latin typeface="Inter"/>
                <a:ea typeface="Inter"/>
                <a:cs typeface="Inter"/>
                <a:sym typeface="Inter"/>
              </a:rPr>
              <a:t> </a:t>
            </a:r>
            <a:r>
              <a:rPr lang="en-US" sz="3499" dirty="0" err="1">
                <a:solidFill>
                  <a:srgbClr val="000000"/>
                </a:solidFill>
                <a:latin typeface="Inter"/>
                <a:ea typeface="Inter"/>
                <a:cs typeface="Inter"/>
                <a:sym typeface="Inter"/>
              </a:rPr>
              <a:t>vụ</a:t>
            </a:r>
            <a:r>
              <a:rPr lang="en-US" sz="3499" dirty="0">
                <a:solidFill>
                  <a:srgbClr val="000000"/>
                </a:solidFill>
                <a:latin typeface="Inter"/>
                <a:ea typeface="Inter"/>
                <a:cs typeface="Inter"/>
                <a:sym typeface="Inter"/>
              </a:rPr>
              <a:t> </a:t>
            </a:r>
            <a:r>
              <a:rPr lang="en-US" sz="3499" dirty="0" err="1">
                <a:solidFill>
                  <a:srgbClr val="000000"/>
                </a:solidFill>
                <a:latin typeface="Inter"/>
                <a:ea typeface="Inter"/>
                <a:cs typeface="Inter"/>
                <a:sym typeface="Inter"/>
              </a:rPr>
              <a:t>bảo</a:t>
            </a:r>
            <a:r>
              <a:rPr lang="en-US" sz="3499" dirty="0">
                <a:solidFill>
                  <a:srgbClr val="000000"/>
                </a:solidFill>
                <a:latin typeface="Inter"/>
                <a:ea typeface="Inter"/>
                <a:cs typeface="Inter"/>
                <a:sym typeface="Inter"/>
              </a:rPr>
              <a:t> </a:t>
            </a:r>
            <a:r>
              <a:rPr lang="en-US" sz="3499" dirty="0" err="1">
                <a:solidFill>
                  <a:srgbClr val="000000"/>
                </a:solidFill>
                <a:latin typeface="Inter"/>
                <a:ea typeface="Inter"/>
                <a:cs typeface="Inter"/>
                <a:sym typeface="Inter"/>
              </a:rPr>
              <a:t>mật</a:t>
            </a:r>
            <a:r>
              <a:rPr lang="en-US" sz="3499" dirty="0">
                <a:solidFill>
                  <a:srgbClr val="000000"/>
                </a:solidFill>
                <a:latin typeface="Inter"/>
                <a:ea typeface="Inter"/>
                <a:cs typeface="Inter"/>
                <a:sym typeface="Inter"/>
              </a:rPr>
              <a:t> </a:t>
            </a:r>
            <a:r>
              <a:rPr lang="en-US" sz="3499" dirty="0" err="1">
                <a:solidFill>
                  <a:srgbClr val="000000"/>
                </a:solidFill>
                <a:latin typeface="Inter"/>
                <a:ea typeface="Inter"/>
                <a:cs typeface="Inter"/>
                <a:sym typeface="Inter"/>
              </a:rPr>
              <a:t>vừa</a:t>
            </a:r>
            <a:r>
              <a:rPr lang="en-US" sz="3499" dirty="0">
                <a:solidFill>
                  <a:srgbClr val="000000"/>
                </a:solidFill>
                <a:latin typeface="Inter"/>
                <a:ea typeface="Inter"/>
                <a:cs typeface="Inter"/>
                <a:sym typeface="Inter"/>
              </a:rPr>
              <a:t> </a:t>
            </a:r>
            <a:r>
              <a:rPr lang="en-US" sz="3499" dirty="0" err="1">
                <a:solidFill>
                  <a:srgbClr val="000000"/>
                </a:solidFill>
                <a:latin typeface="Inter"/>
                <a:ea typeface="Inter"/>
                <a:cs typeface="Inter"/>
                <a:sym typeface="Inter"/>
              </a:rPr>
              <a:t>cung</a:t>
            </a:r>
            <a:r>
              <a:rPr lang="en-US" sz="3499" dirty="0">
                <a:solidFill>
                  <a:srgbClr val="000000"/>
                </a:solidFill>
                <a:latin typeface="Inter"/>
                <a:ea typeface="Inter"/>
                <a:cs typeface="Inter"/>
                <a:sym typeface="Inter"/>
              </a:rPr>
              <a:t> </a:t>
            </a:r>
            <a:r>
              <a:rPr lang="en-US" sz="3499" dirty="0" err="1">
                <a:solidFill>
                  <a:srgbClr val="000000"/>
                </a:solidFill>
                <a:latin typeface="Inter"/>
                <a:ea typeface="Inter"/>
                <a:cs typeface="Inter"/>
                <a:sym typeface="Inter"/>
              </a:rPr>
              <a:t>cấp</a:t>
            </a:r>
            <a:r>
              <a:rPr lang="en-US" sz="3499" dirty="0">
                <a:solidFill>
                  <a:srgbClr val="000000"/>
                </a:solidFill>
                <a:latin typeface="Inter"/>
                <a:ea typeface="Inter"/>
                <a:cs typeface="Inter"/>
                <a:sym typeface="Inter"/>
              </a:rPr>
              <a:t> </a:t>
            </a:r>
            <a:r>
              <a:rPr lang="en-US" sz="3499" dirty="0" err="1">
                <a:solidFill>
                  <a:srgbClr val="000000"/>
                </a:solidFill>
                <a:latin typeface="Inter"/>
                <a:ea typeface="Inter"/>
                <a:cs typeface="Inter"/>
                <a:sym typeface="Inter"/>
              </a:rPr>
              <a:t>các</a:t>
            </a:r>
            <a:r>
              <a:rPr lang="en-US" sz="3499" dirty="0">
                <a:solidFill>
                  <a:srgbClr val="000000"/>
                </a:solidFill>
                <a:latin typeface="Inter"/>
                <a:ea typeface="Inter"/>
                <a:cs typeface="Inter"/>
                <a:sym typeface="Inter"/>
              </a:rPr>
              <a:t> </a:t>
            </a:r>
            <a:r>
              <a:rPr lang="en-US" sz="3499" dirty="0" err="1">
                <a:solidFill>
                  <a:srgbClr val="000000"/>
                </a:solidFill>
                <a:latin typeface="Inter"/>
                <a:ea typeface="Inter"/>
                <a:cs typeface="Inter"/>
                <a:sym typeface="Inter"/>
              </a:rPr>
              <a:t>dịch</a:t>
            </a:r>
            <a:r>
              <a:rPr lang="en-US" sz="3499" dirty="0">
                <a:solidFill>
                  <a:srgbClr val="000000"/>
                </a:solidFill>
                <a:latin typeface="Inter"/>
                <a:ea typeface="Inter"/>
                <a:cs typeface="Inter"/>
                <a:sym typeface="Inter"/>
              </a:rPr>
              <a:t> </a:t>
            </a:r>
            <a:r>
              <a:rPr lang="en-US" sz="3499" dirty="0" err="1">
                <a:solidFill>
                  <a:srgbClr val="000000"/>
                </a:solidFill>
                <a:latin typeface="Inter"/>
                <a:ea typeface="Inter"/>
                <a:cs typeface="Inter"/>
                <a:sym typeface="Inter"/>
              </a:rPr>
              <a:t>vụ</a:t>
            </a:r>
            <a:r>
              <a:rPr lang="en-US" sz="3499" dirty="0">
                <a:solidFill>
                  <a:srgbClr val="000000"/>
                </a:solidFill>
                <a:latin typeface="Inter"/>
                <a:ea typeface="Inter"/>
                <a:cs typeface="Inter"/>
                <a:sym typeface="Inter"/>
              </a:rPr>
              <a:t> </a:t>
            </a:r>
            <a:r>
              <a:rPr lang="en-US" sz="3499" dirty="0" err="1">
                <a:solidFill>
                  <a:srgbClr val="000000"/>
                </a:solidFill>
                <a:latin typeface="Inter"/>
                <a:ea typeface="Inter"/>
                <a:cs typeface="Inter"/>
                <a:sym typeface="Inter"/>
              </a:rPr>
              <a:t>xác</a:t>
            </a:r>
            <a:r>
              <a:rPr lang="en-US" sz="3499" dirty="0">
                <a:solidFill>
                  <a:srgbClr val="000000"/>
                </a:solidFill>
                <a:latin typeface="Inter"/>
                <a:ea typeface="Inter"/>
                <a:cs typeface="Inter"/>
                <a:sym typeface="Inter"/>
              </a:rPr>
              <a:t> </a:t>
            </a:r>
            <a:r>
              <a:rPr lang="en-US" sz="3499" dirty="0" err="1">
                <a:solidFill>
                  <a:srgbClr val="000000"/>
                </a:solidFill>
                <a:latin typeface="Inter"/>
                <a:ea typeface="Inter"/>
                <a:cs typeface="Inter"/>
                <a:sym typeface="Inter"/>
              </a:rPr>
              <a:t>thực</a:t>
            </a:r>
            <a:endParaRPr lang="en-US" sz="3499" dirty="0">
              <a:solidFill>
                <a:srgbClr val="000000"/>
              </a:solidFill>
              <a:latin typeface="Inter"/>
              <a:ea typeface="Inter"/>
              <a:cs typeface="Inter"/>
              <a:sym typeface="Inter"/>
            </a:endParaRPr>
          </a:p>
          <a:p>
            <a:pPr algn="ctr">
              <a:lnSpc>
                <a:spcPts val="4899"/>
              </a:lnSpc>
            </a:pPr>
            <a:endParaRPr lang="en-US" sz="3499" dirty="0">
              <a:solidFill>
                <a:srgbClr val="000000"/>
              </a:solidFill>
              <a:latin typeface="Inter"/>
              <a:ea typeface="Inter"/>
              <a:cs typeface="Inter"/>
              <a:sym typeface="Inter"/>
            </a:endParaRPr>
          </a:p>
        </p:txBody>
      </p:sp>
      <p:sp>
        <p:nvSpPr>
          <p:cNvPr id="14" name="TextBox 14"/>
          <p:cNvSpPr txBox="1"/>
          <p:nvPr/>
        </p:nvSpPr>
        <p:spPr>
          <a:xfrm>
            <a:off x="9937169" y="3055177"/>
            <a:ext cx="6193870" cy="1180465"/>
          </a:xfrm>
          <a:prstGeom prst="rect">
            <a:avLst/>
          </a:prstGeom>
        </p:spPr>
        <p:txBody>
          <a:bodyPr lIns="0" tIns="0" rIns="0" bIns="0" rtlCol="0" anchor="t">
            <a:spAutoFit/>
          </a:bodyPr>
          <a:lstStyle/>
          <a:p>
            <a:pPr algn="ctr">
              <a:lnSpc>
                <a:spcPts val="4759"/>
              </a:lnSpc>
            </a:pPr>
            <a:r>
              <a:rPr lang="en-US" sz="3399">
                <a:solidFill>
                  <a:srgbClr val="000000"/>
                </a:solidFill>
                <a:latin typeface="Inter"/>
                <a:ea typeface="Inter"/>
                <a:cs typeface="Inter"/>
                <a:sym typeface="Inter"/>
              </a:rPr>
              <a:t>Hai giao thức cơ bản để thực thi IPSEC là AH và ESP:</a:t>
            </a:r>
          </a:p>
        </p:txBody>
      </p:sp>
      <p:sp>
        <p:nvSpPr>
          <p:cNvPr id="15" name="TextBox 15"/>
          <p:cNvSpPr txBox="1"/>
          <p:nvPr/>
        </p:nvSpPr>
        <p:spPr>
          <a:xfrm>
            <a:off x="9305007" y="4823814"/>
            <a:ext cx="210264" cy="580390"/>
          </a:xfrm>
          <a:prstGeom prst="rect">
            <a:avLst/>
          </a:prstGeom>
        </p:spPr>
        <p:txBody>
          <a:bodyPr lIns="0" tIns="0" rIns="0" bIns="0" rtlCol="0" anchor="t">
            <a:spAutoFit/>
          </a:bodyPr>
          <a:lstStyle/>
          <a:p>
            <a:pPr algn="ctr">
              <a:lnSpc>
                <a:spcPts val="4759"/>
              </a:lnSpc>
            </a:pPr>
            <a:r>
              <a:rPr lang="en-US" sz="3399">
                <a:solidFill>
                  <a:srgbClr val="000000"/>
                </a:solidFill>
                <a:latin typeface="Calistoga"/>
                <a:ea typeface="Calistoga"/>
                <a:cs typeface="Calistoga"/>
                <a:sym typeface="Calistoga"/>
              </a:rPr>
              <a:t>-</a:t>
            </a:r>
          </a:p>
        </p:txBody>
      </p:sp>
      <p:sp>
        <p:nvSpPr>
          <p:cNvPr id="16" name="TextBox 16"/>
          <p:cNvSpPr txBox="1"/>
          <p:nvPr/>
        </p:nvSpPr>
        <p:spPr>
          <a:xfrm>
            <a:off x="9305007" y="6689444"/>
            <a:ext cx="210264" cy="580390"/>
          </a:xfrm>
          <a:prstGeom prst="rect">
            <a:avLst/>
          </a:prstGeom>
        </p:spPr>
        <p:txBody>
          <a:bodyPr lIns="0" tIns="0" rIns="0" bIns="0" rtlCol="0" anchor="t">
            <a:spAutoFit/>
          </a:bodyPr>
          <a:lstStyle/>
          <a:p>
            <a:pPr algn="ctr">
              <a:lnSpc>
                <a:spcPts val="4759"/>
              </a:lnSpc>
            </a:pPr>
            <a:r>
              <a:rPr lang="en-US" sz="3399">
                <a:solidFill>
                  <a:srgbClr val="000000"/>
                </a:solidFill>
                <a:latin typeface="Calistoga"/>
                <a:ea typeface="Calistoga"/>
                <a:cs typeface="Calistoga"/>
                <a:sym typeface="Calistoga"/>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16862" y="1138731"/>
            <a:ext cx="2742275" cy="396624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0800000">
            <a:off x="16615404" y="0"/>
            <a:ext cx="2188180" cy="3121852"/>
            <a:chOff x="0" y="0"/>
            <a:chExt cx="498497" cy="711200"/>
          </a:xfrm>
        </p:grpSpPr>
        <p:sp>
          <p:nvSpPr>
            <p:cNvPr id="6" name="Freeform 6"/>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7" name="TextBox 7"/>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5918524" y="3096611"/>
            <a:ext cx="6209787" cy="2008362"/>
          </a:xfrm>
          <a:custGeom>
            <a:avLst/>
            <a:gdLst/>
            <a:ahLst/>
            <a:cxnLst/>
            <a:rect l="l" t="t" r="r" b="b"/>
            <a:pathLst>
              <a:path w="6209787" h="2008362">
                <a:moveTo>
                  <a:pt x="0" y="0"/>
                </a:moveTo>
                <a:lnTo>
                  <a:pt x="6209788" y="0"/>
                </a:lnTo>
                <a:lnTo>
                  <a:pt x="6209788" y="2008362"/>
                </a:lnTo>
                <a:lnTo>
                  <a:pt x="0" y="2008362"/>
                </a:lnTo>
                <a:lnTo>
                  <a:pt x="0" y="0"/>
                </a:lnTo>
                <a:close/>
              </a:path>
            </a:pathLst>
          </a:custGeom>
          <a:blipFill>
            <a:blip r:embed="rId2"/>
            <a:stretch>
              <a:fillRect l="-10865" t="-3732" r="-19013" b="-39265"/>
            </a:stretch>
          </a:blipFill>
        </p:spPr>
      </p:sp>
      <p:sp>
        <p:nvSpPr>
          <p:cNvPr id="10" name="TextBox 10"/>
          <p:cNvSpPr txBox="1"/>
          <p:nvPr/>
        </p:nvSpPr>
        <p:spPr>
          <a:xfrm>
            <a:off x="640483" y="294181"/>
            <a:ext cx="5907643" cy="828040"/>
          </a:xfrm>
          <a:prstGeom prst="rect">
            <a:avLst/>
          </a:prstGeom>
        </p:spPr>
        <p:txBody>
          <a:bodyPr lIns="0" tIns="0" rIns="0" bIns="0" rtlCol="0" anchor="t">
            <a:spAutoFit/>
          </a:bodyPr>
          <a:lstStyle/>
          <a:p>
            <a:pPr algn="ctr">
              <a:lnSpc>
                <a:spcPts val="6860"/>
              </a:lnSpc>
            </a:pPr>
            <a:r>
              <a:rPr lang="en-US" sz="4900">
                <a:solidFill>
                  <a:srgbClr val="000000"/>
                </a:solidFill>
                <a:latin typeface="Calistoga"/>
                <a:ea typeface="Calistoga"/>
                <a:cs typeface="Calistoga"/>
                <a:sym typeface="Calistoga"/>
              </a:rPr>
              <a:t>2. Kiến trúc giao thức</a:t>
            </a:r>
          </a:p>
        </p:txBody>
      </p:sp>
      <p:sp>
        <p:nvSpPr>
          <p:cNvPr id="11" name="TextBox 11"/>
          <p:cNvSpPr txBox="1"/>
          <p:nvPr/>
        </p:nvSpPr>
        <p:spPr>
          <a:xfrm>
            <a:off x="7037829" y="933450"/>
            <a:ext cx="4647009" cy="837565"/>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Liên kết bảo mật</a:t>
            </a:r>
          </a:p>
        </p:txBody>
      </p:sp>
      <p:sp>
        <p:nvSpPr>
          <p:cNvPr id="12" name="TextBox 12"/>
          <p:cNvSpPr txBox="1"/>
          <p:nvPr/>
        </p:nvSpPr>
        <p:spPr>
          <a:xfrm>
            <a:off x="1129974" y="1940243"/>
            <a:ext cx="15786889" cy="1517015"/>
          </a:xfrm>
          <a:prstGeom prst="rect">
            <a:avLst/>
          </a:prstGeom>
        </p:spPr>
        <p:txBody>
          <a:bodyPr lIns="0" tIns="0" rIns="0" bIns="0" rtlCol="0" anchor="t">
            <a:spAutoFit/>
          </a:bodyPr>
          <a:lstStyle/>
          <a:p>
            <a:pPr algn="just">
              <a:lnSpc>
                <a:spcPts val="4060"/>
              </a:lnSpc>
            </a:pPr>
            <a:r>
              <a:rPr lang="en-US" sz="2900">
                <a:solidFill>
                  <a:srgbClr val="000000"/>
                </a:solidFill>
                <a:latin typeface="Inter"/>
                <a:ea typeface="Inter"/>
                <a:cs typeface="Inter"/>
                <a:sym typeface="Inter"/>
              </a:rPr>
              <a:t>SA (Security Associations): Là một khái niệm cơ bản của bộ giao thức IPSEC. SA là một kết nối luận lý theo một phương hướng duy nhất giữa hai thực thể sử dụng các dịch vụ IPSEC.</a:t>
            </a:r>
          </a:p>
          <a:p>
            <a:pPr algn="just">
              <a:lnSpc>
                <a:spcPts val="4060"/>
              </a:lnSpc>
            </a:pPr>
            <a:endParaRPr lang="en-US" sz="2900">
              <a:solidFill>
                <a:srgbClr val="000000"/>
              </a:solidFill>
              <a:latin typeface="Inter"/>
              <a:ea typeface="Inter"/>
              <a:cs typeface="Inter"/>
              <a:sym typeface="Inter"/>
            </a:endParaRPr>
          </a:p>
        </p:txBody>
      </p:sp>
      <p:sp>
        <p:nvSpPr>
          <p:cNvPr id="13" name="TextBox 13"/>
          <p:cNvSpPr txBox="1"/>
          <p:nvPr/>
        </p:nvSpPr>
        <p:spPr>
          <a:xfrm>
            <a:off x="1129974" y="3614174"/>
            <a:ext cx="3691652" cy="1002665"/>
          </a:xfrm>
          <a:prstGeom prst="rect">
            <a:avLst/>
          </a:prstGeom>
        </p:spPr>
        <p:txBody>
          <a:bodyPr lIns="0" tIns="0" rIns="0" bIns="0" rtlCol="0" anchor="t">
            <a:spAutoFit/>
          </a:bodyPr>
          <a:lstStyle/>
          <a:p>
            <a:pPr algn="ctr">
              <a:lnSpc>
                <a:spcPts val="4060"/>
              </a:lnSpc>
            </a:pPr>
            <a:r>
              <a:rPr lang="en-US" sz="2900">
                <a:solidFill>
                  <a:srgbClr val="000000"/>
                </a:solidFill>
                <a:latin typeface="Inter"/>
                <a:ea typeface="Inter"/>
                <a:cs typeface="Inter"/>
                <a:sym typeface="Inter"/>
              </a:rPr>
              <a:t>SA gồm có 3 trường: </a:t>
            </a:r>
          </a:p>
          <a:p>
            <a:pPr algn="ctr">
              <a:lnSpc>
                <a:spcPts val="4060"/>
              </a:lnSpc>
            </a:pPr>
            <a:endParaRPr lang="en-US" sz="2900">
              <a:solidFill>
                <a:srgbClr val="000000"/>
              </a:solidFill>
              <a:latin typeface="Inter"/>
              <a:ea typeface="Inter"/>
              <a:cs typeface="Inter"/>
              <a:sym typeface="Inter"/>
            </a:endParaRPr>
          </a:p>
        </p:txBody>
      </p:sp>
      <p:sp>
        <p:nvSpPr>
          <p:cNvPr id="15" name="TextBox 15"/>
          <p:cNvSpPr txBox="1"/>
          <p:nvPr/>
        </p:nvSpPr>
        <p:spPr>
          <a:xfrm>
            <a:off x="2411768" y="5782884"/>
            <a:ext cx="1017232" cy="596900"/>
          </a:xfrm>
          <a:prstGeom prst="rect">
            <a:avLst/>
          </a:prstGeom>
        </p:spPr>
        <p:txBody>
          <a:bodyPr wrap="square" lIns="0" tIns="0" rIns="0" bIns="0" rtlCol="0" anchor="t">
            <a:spAutoFit/>
          </a:bodyPr>
          <a:lstStyle/>
          <a:p>
            <a:pPr algn="ctr">
              <a:lnSpc>
                <a:spcPts val="4900"/>
              </a:lnSpc>
            </a:pPr>
            <a:r>
              <a:rPr lang="en-US" sz="3500">
                <a:solidFill>
                  <a:srgbClr val="000000"/>
                </a:solidFill>
                <a:latin typeface="Calistoga"/>
                <a:ea typeface="Calistoga"/>
                <a:cs typeface="Calistoga"/>
                <a:sym typeface="Calistoga"/>
              </a:rPr>
              <a:t>SPI</a:t>
            </a:r>
          </a:p>
        </p:txBody>
      </p:sp>
      <p:sp>
        <p:nvSpPr>
          <p:cNvPr id="16" name="TextBox 16"/>
          <p:cNvSpPr txBox="1"/>
          <p:nvPr/>
        </p:nvSpPr>
        <p:spPr>
          <a:xfrm>
            <a:off x="317633" y="7019863"/>
            <a:ext cx="4872881" cy="2462530"/>
          </a:xfrm>
          <a:prstGeom prst="rect">
            <a:avLst/>
          </a:prstGeom>
        </p:spPr>
        <p:txBody>
          <a:bodyPr lIns="0" tIns="0" rIns="0" bIns="0" rtlCol="0" anchor="t">
            <a:spAutoFit/>
          </a:bodyPr>
          <a:lstStyle/>
          <a:p>
            <a:pPr algn="just">
              <a:lnSpc>
                <a:spcPts val="3920"/>
              </a:lnSpc>
            </a:pPr>
            <a:r>
              <a:rPr lang="en-US" sz="2800" dirty="0" err="1">
                <a:solidFill>
                  <a:srgbClr val="000000"/>
                </a:solidFill>
                <a:latin typeface="Inter"/>
                <a:ea typeface="Inter"/>
                <a:cs typeface="Inter"/>
                <a:sym typeface="Inter"/>
              </a:rPr>
              <a:t>Là</a:t>
            </a:r>
            <a:r>
              <a:rPr lang="en-US" sz="2800" dirty="0">
                <a:solidFill>
                  <a:srgbClr val="000000"/>
                </a:solidFill>
                <a:latin typeface="Inter"/>
                <a:ea typeface="Inter"/>
                <a:cs typeface="Inter"/>
                <a:sym typeface="Inter"/>
              </a:rPr>
              <a:t> </a:t>
            </a:r>
            <a:r>
              <a:rPr lang="en-US" sz="2800" dirty="0" err="1">
                <a:solidFill>
                  <a:srgbClr val="000000"/>
                </a:solidFill>
                <a:latin typeface="Inter"/>
                <a:ea typeface="Inter"/>
                <a:cs typeface="Inter"/>
                <a:sym typeface="Inter"/>
              </a:rPr>
              <a:t>một</a:t>
            </a:r>
            <a:r>
              <a:rPr lang="en-US" sz="2800" dirty="0">
                <a:solidFill>
                  <a:srgbClr val="000000"/>
                </a:solidFill>
                <a:latin typeface="Inter"/>
                <a:ea typeface="Inter"/>
                <a:cs typeface="Inter"/>
                <a:sym typeface="Inter"/>
              </a:rPr>
              <a:t> </a:t>
            </a:r>
            <a:r>
              <a:rPr lang="en-US" sz="2800" dirty="0" err="1">
                <a:solidFill>
                  <a:srgbClr val="000000"/>
                </a:solidFill>
                <a:latin typeface="Inter"/>
                <a:ea typeface="Inter"/>
                <a:cs typeface="Inter"/>
                <a:sym typeface="Inter"/>
              </a:rPr>
              <a:t>trường</a:t>
            </a:r>
            <a:r>
              <a:rPr lang="en-US" sz="2800" dirty="0">
                <a:solidFill>
                  <a:srgbClr val="000000"/>
                </a:solidFill>
                <a:latin typeface="Inter"/>
                <a:ea typeface="Inter"/>
                <a:cs typeface="Inter"/>
                <a:sym typeface="Inter"/>
              </a:rPr>
              <a:t> 32 bits </a:t>
            </a:r>
            <a:r>
              <a:rPr lang="en-US" sz="2800" dirty="0" err="1">
                <a:solidFill>
                  <a:srgbClr val="000000"/>
                </a:solidFill>
                <a:latin typeface="Inter"/>
                <a:ea typeface="Inter"/>
                <a:cs typeface="Inter"/>
                <a:sym typeface="Inter"/>
              </a:rPr>
              <a:t>dùng</a:t>
            </a:r>
            <a:r>
              <a:rPr lang="en-US" sz="2800" dirty="0">
                <a:solidFill>
                  <a:srgbClr val="000000"/>
                </a:solidFill>
                <a:latin typeface="Inter"/>
                <a:ea typeface="Inter"/>
                <a:cs typeface="Inter"/>
                <a:sym typeface="Inter"/>
              </a:rPr>
              <a:t> </a:t>
            </a:r>
            <a:r>
              <a:rPr lang="en-US" sz="2800" dirty="0" err="1">
                <a:solidFill>
                  <a:srgbClr val="000000"/>
                </a:solidFill>
                <a:latin typeface="Inter"/>
                <a:ea typeface="Inter"/>
                <a:cs typeface="Inter"/>
                <a:sym typeface="Inter"/>
              </a:rPr>
              <a:t>nhận</a:t>
            </a:r>
            <a:r>
              <a:rPr lang="en-US" sz="2800" dirty="0">
                <a:solidFill>
                  <a:srgbClr val="000000"/>
                </a:solidFill>
                <a:latin typeface="Inter"/>
                <a:ea typeface="Inter"/>
                <a:cs typeface="Inter"/>
                <a:sym typeface="Inter"/>
              </a:rPr>
              <a:t> </a:t>
            </a:r>
            <a:r>
              <a:rPr lang="en-US" sz="2800" dirty="0" err="1">
                <a:solidFill>
                  <a:srgbClr val="000000"/>
                </a:solidFill>
                <a:latin typeface="Inter"/>
                <a:ea typeface="Inter"/>
                <a:cs typeface="Inter"/>
                <a:sym typeface="Inter"/>
              </a:rPr>
              <a:t>dạng</a:t>
            </a:r>
            <a:r>
              <a:rPr lang="en-US" sz="2800" dirty="0">
                <a:solidFill>
                  <a:srgbClr val="000000"/>
                </a:solidFill>
                <a:latin typeface="Inter"/>
                <a:ea typeface="Inter"/>
                <a:cs typeface="Inter"/>
                <a:sym typeface="Inter"/>
              </a:rPr>
              <a:t> </a:t>
            </a:r>
            <a:r>
              <a:rPr lang="en-US" sz="2800" dirty="0" err="1">
                <a:solidFill>
                  <a:srgbClr val="000000"/>
                </a:solidFill>
                <a:latin typeface="Inter"/>
                <a:ea typeface="Inter"/>
                <a:cs typeface="Inter"/>
                <a:sym typeface="Inter"/>
              </a:rPr>
              <a:t>giao</a:t>
            </a:r>
            <a:r>
              <a:rPr lang="en-US" sz="2800" dirty="0">
                <a:solidFill>
                  <a:srgbClr val="000000"/>
                </a:solidFill>
                <a:latin typeface="Inter"/>
                <a:ea typeface="Inter"/>
                <a:cs typeface="Inter"/>
                <a:sym typeface="Inter"/>
              </a:rPr>
              <a:t> </a:t>
            </a:r>
            <a:r>
              <a:rPr lang="en-US" sz="2800" dirty="0" err="1">
                <a:solidFill>
                  <a:srgbClr val="000000"/>
                </a:solidFill>
                <a:latin typeface="Inter"/>
                <a:ea typeface="Inter"/>
                <a:cs typeface="Inter"/>
                <a:sym typeface="Inter"/>
              </a:rPr>
              <a:t>thức</a:t>
            </a:r>
            <a:r>
              <a:rPr lang="en-US" sz="2800" dirty="0">
                <a:solidFill>
                  <a:srgbClr val="000000"/>
                </a:solidFill>
                <a:latin typeface="Inter"/>
                <a:ea typeface="Inter"/>
                <a:cs typeface="Inter"/>
                <a:sym typeface="Inter"/>
              </a:rPr>
              <a:t> </a:t>
            </a:r>
            <a:r>
              <a:rPr lang="en-US" sz="2800" dirty="0" err="1">
                <a:solidFill>
                  <a:srgbClr val="000000"/>
                </a:solidFill>
                <a:latin typeface="Inter"/>
                <a:ea typeface="Inter"/>
                <a:cs typeface="Inter"/>
                <a:sym typeface="Inter"/>
              </a:rPr>
              <a:t>bảo</a:t>
            </a:r>
            <a:r>
              <a:rPr lang="en-US" sz="2800" dirty="0">
                <a:solidFill>
                  <a:srgbClr val="000000"/>
                </a:solidFill>
                <a:latin typeface="Inter"/>
                <a:ea typeface="Inter"/>
                <a:cs typeface="Inter"/>
                <a:sym typeface="Inter"/>
              </a:rPr>
              <a:t> </a:t>
            </a:r>
            <a:r>
              <a:rPr lang="en-US" sz="2800" dirty="0" err="1">
                <a:solidFill>
                  <a:srgbClr val="000000"/>
                </a:solidFill>
                <a:latin typeface="Inter"/>
                <a:ea typeface="Inter"/>
                <a:cs typeface="Inter"/>
                <a:sym typeface="Inter"/>
              </a:rPr>
              <a:t>mật</a:t>
            </a:r>
            <a:r>
              <a:rPr lang="en-US" sz="2800" dirty="0">
                <a:solidFill>
                  <a:srgbClr val="000000"/>
                </a:solidFill>
                <a:latin typeface="Inter"/>
                <a:ea typeface="Inter"/>
                <a:cs typeface="Inter"/>
                <a:sym typeface="Inter"/>
              </a:rPr>
              <a:t>, </a:t>
            </a:r>
            <a:r>
              <a:rPr lang="en-US" sz="2800" dirty="0" err="1">
                <a:solidFill>
                  <a:srgbClr val="000000"/>
                </a:solidFill>
                <a:latin typeface="Inter"/>
                <a:ea typeface="Inter"/>
                <a:cs typeface="Inter"/>
                <a:sym typeface="Inter"/>
              </a:rPr>
              <a:t>được</a:t>
            </a:r>
            <a:r>
              <a:rPr lang="en-US" sz="2800" dirty="0">
                <a:solidFill>
                  <a:srgbClr val="000000"/>
                </a:solidFill>
                <a:latin typeface="Inter"/>
                <a:ea typeface="Inter"/>
                <a:cs typeface="Inter"/>
                <a:sym typeface="Inter"/>
              </a:rPr>
              <a:t> </a:t>
            </a:r>
            <a:r>
              <a:rPr lang="en-US" sz="2800" dirty="0" err="1">
                <a:solidFill>
                  <a:srgbClr val="000000"/>
                </a:solidFill>
                <a:latin typeface="Inter"/>
                <a:ea typeface="Inter"/>
                <a:cs typeface="Inter"/>
                <a:sym typeface="Inter"/>
              </a:rPr>
              <a:t>định</a:t>
            </a:r>
            <a:r>
              <a:rPr lang="en-US" sz="2800" dirty="0">
                <a:solidFill>
                  <a:srgbClr val="000000"/>
                </a:solidFill>
                <a:latin typeface="Inter"/>
                <a:ea typeface="Inter"/>
                <a:cs typeface="Inter"/>
                <a:sym typeface="Inter"/>
              </a:rPr>
              <a:t> </a:t>
            </a:r>
            <a:r>
              <a:rPr lang="en-US" sz="2800" dirty="0" err="1">
                <a:solidFill>
                  <a:srgbClr val="000000"/>
                </a:solidFill>
                <a:latin typeface="Inter"/>
                <a:ea typeface="Inter"/>
                <a:cs typeface="Inter"/>
                <a:sym typeface="Inter"/>
              </a:rPr>
              <a:t>nghĩa</a:t>
            </a:r>
            <a:r>
              <a:rPr lang="en-US" sz="2800" dirty="0">
                <a:solidFill>
                  <a:srgbClr val="000000"/>
                </a:solidFill>
                <a:latin typeface="Inter"/>
                <a:ea typeface="Inter"/>
                <a:cs typeface="Inter"/>
                <a:sym typeface="Inter"/>
              </a:rPr>
              <a:t> </a:t>
            </a:r>
            <a:r>
              <a:rPr lang="en-US" sz="2800" dirty="0" err="1">
                <a:solidFill>
                  <a:srgbClr val="000000"/>
                </a:solidFill>
                <a:latin typeface="Inter"/>
                <a:ea typeface="Inter"/>
                <a:cs typeface="Inter"/>
                <a:sym typeface="Inter"/>
              </a:rPr>
              <a:t>bởi</a:t>
            </a:r>
            <a:r>
              <a:rPr lang="en-US" sz="2800" dirty="0">
                <a:solidFill>
                  <a:srgbClr val="000000"/>
                </a:solidFill>
                <a:latin typeface="Inter"/>
                <a:ea typeface="Inter"/>
                <a:cs typeface="Inter"/>
                <a:sym typeface="Inter"/>
              </a:rPr>
              <a:t> </a:t>
            </a:r>
            <a:r>
              <a:rPr lang="en-US" sz="2800" dirty="0" err="1">
                <a:solidFill>
                  <a:srgbClr val="000000"/>
                </a:solidFill>
                <a:latin typeface="Inter"/>
                <a:ea typeface="Inter"/>
                <a:cs typeface="Inter"/>
                <a:sym typeface="Inter"/>
              </a:rPr>
              <a:t>trường</a:t>
            </a:r>
            <a:r>
              <a:rPr lang="en-US" sz="2800" dirty="0">
                <a:solidFill>
                  <a:srgbClr val="000000"/>
                </a:solidFill>
                <a:latin typeface="Inter"/>
                <a:ea typeface="Inter"/>
                <a:cs typeface="Inter"/>
                <a:sym typeface="Inter"/>
              </a:rPr>
              <a:t> Security protocol, </a:t>
            </a:r>
            <a:r>
              <a:rPr lang="en-US" sz="2800" dirty="0" err="1">
                <a:solidFill>
                  <a:srgbClr val="000000"/>
                </a:solidFill>
                <a:latin typeface="Inter"/>
                <a:ea typeface="Inter"/>
                <a:cs typeface="Inter"/>
                <a:sym typeface="Inter"/>
              </a:rPr>
              <a:t>trong</a:t>
            </a:r>
            <a:r>
              <a:rPr lang="en-US" sz="2800" dirty="0">
                <a:solidFill>
                  <a:srgbClr val="000000"/>
                </a:solidFill>
                <a:latin typeface="Inter"/>
                <a:ea typeface="Inter"/>
                <a:cs typeface="Inter"/>
                <a:sym typeface="Inter"/>
              </a:rPr>
              <a:t> </a:t>
            </a:r>
            <a:r>
              <a:rPr lang="en-US" sz="2800" dirty="0" err="1">
                <a:solidFill>
                  <a:srgbClr val="000000"/>
                </a:solidFill>
                <a:latin typeface="Inter"/>
                <a:ea typeface="Inter"/>
                <a:cs typeface="Inter"/>
                <a:sym typeface="Inter"/>
              </a:rPr>
              <a:t>bộ</a:t>
            </a:r>
            <a:r>
              <a:rPr lang="en-US" sz="2800" dirty="0">
                <a:solidFill>
                  <a:srgbClr val="000000"/>
                </a:solidFill>
                <a:latin typeface="Inter"/>
                <a:ea typeface="Inter"/>
                <a:cs typeface="Inter"/>
                <a:sym typeface="Inter"/>
              </a:rPr>
              <a:t> IPSEC </a:t>
            </a:r>
            <a:r>
              <a:rPr lang="en-US" sz="2800" dirty="0" err="1">
                <a:solidFill>
                  <a:srgbClr val="000000"/>
                </a:solidFill>
                <a:latin typeface="Inter"/>
                <a:ea typeface="Inter"/>
                <a:cs typeface="Inter"/>
                <a:sym typeface="Inter"/>
              </a:rPr>
              <a:t>đang</a:t>
            </a:r>
            <a:r>
              <a:rPr lang="en-US" sz="2800" dirty="0">
                <a:solidFill>
                  <a:srgbClr val="000000"/>
                </a:solidFill>
                <a:latin typeface="Inter"/>
                <a:ea typeface="Inter"/>
                <a:cs typeface="Inter"/>
                <a:sym typeface="Inter"/>
              </a:rPr>
              <a:t> </a:t>
            </a:r>
            <a:r>
              <a:rPr lang="en-US" sz="2800" dirty="0" err="1">
                <a:solidFill>
                  <a:srgbClr val="000000"/>
                </a:solidFill>
                <a:latin typeface="Inter"/>
                <a:ea typeface="Inter"/>
                <a:cs typeface="Inter"/>
                <a:sym typeface="Inter"/>
              </a:rPr>
              <a:t>dùng</a:t>
            </a:r>
            <a:r>
              <a:rPr lang="en-US" sz="2800" dirty="0">
                <a:solidFill>
                  <a:srgbClr val="000000"/>
                </a:solidFill>
                <a:latin typeface="Inter"/>
                <a:ea typeface="Inter"/>
                <a:cs typeface="Inter"/>
                <a:sym typeface="Inter"/>
              </a:rPr>
              <a:t>.</a:t>
            </a:r>
          </a:p>
        </p:txBody>
      </p:sp>
      <p:sp>
        <p:nvSpPr>
          <p:cNvPr id="17" name="TextBox 17"/>
          <p:cNvSpPr txBox="1"/>
          <p:nvPr/>
        </p:nvSpPr>
        <p:spPr>
          <a:xfrm>
            <a:off x="454143" y="6388674"/>
            <a:ext cx="4599861" cy="488315"/>
          </a:xfrm>
          <a:prstGeom prst="rect">
            <a:avLst/>
          </a:prstGeom>
        </p:spPr>
        <p:txBody>
          <a:bodyPr lIns="0" tIns="0" rIns="0" bIns="0" rtlCol="0" anchor="t">
            <a:spAutoFit/>
          </a:bodyPr>
          <a:lstStyle/>
          <a:p>
            <a:pPr algn="ctr">
              <a:lnSpc>
                <a:spcPts val="4060"/>
              </a:lnSpc>
            </a:pPr>
            <a:r>
              <a:rPr lang="en-US" sz="2900" dirty="0">
                <a:solidFill>
                  <a:srgbClr val="000000"/>
                </a:solidFill>
                <a:latin typeface="Calistoga"/>
                <a:ea typeface="Calistoga"/>
                <a:cs typeface="Calistoga"/>
                <a:sym typeface="Calistoga"/>
              </a:rPr>
              <a:t>(Security Parameter Index)</a:t>
            </a:r>
          </a:p>
        </p:txBody>
      </p:sp>
      <p:sp>
        <p:nvSpPr>
          <p:cNvPr id="18" name="TextBox 18"/>
          <p:cNvSpPr txBox="1"/>
          <p:nvPr/>
        </p:nvSpPr>
        <p:spPr>
          <a:xfrm>
            <a:off x="6636469" y="5782884"/>
            <a:ext cx="4545211" cy="596900"/>
          </a:xfrm>
          <a:prstGeom prst="rect">
            <a:avLst/>
          </a:prstGeom>
        </p:spPr>
        <p:txBody>
          <a:bodyPr lIns="0" tIns="0" rIns="0" bIns="0" rtlCol="0" anchor="t">
            <a:spAutoFit/>
          </a:bodyPr>
          <a:lstStyle/>
          <a:p>
            <a:pPr algn="ctr">
              <a:lnSpc>
                <a:spcPts val="4900"/>
              </a:lnSpc>
            </a:pPr>
            <a:r>
              <a:rPr lang="en-US" sz="3500">
                <a:solidFill>
                  <a:srgbClr val="000000"/>
                </a:solidFill>
                <a:latin typeface="Calistoga"/>
                <a:ea typeface="Calistoga"/>
                <a:cs typeface="Calistoga"/>
                <a:sym typeface="Calistoga"/>
              </a:rPr>
              <a:t>Destination IP address</a:t>
            </a:r>
          </a:p>
        </p:txBody>
      </p:sp>
      <p:sp>
        <p:nvSpPr>
          <p:cNvPr id="19" name="TextBox 19"/>
          <p:cNvSpPr txBox="1"/>
          <p:nvPr/>
        </p:nvSpPr>
        <p:spPr>
          <a:xfrm>
            <a:off x="6016769" y="7019863"/>
            <a:ext cx="5948047" cy="2957830"/>
          </a:xfrm>
          <a:prstGeom prst="rect">
            <a:avLst/>
          </a:prstGeom>
        </p:spPr>
        <p:txBody>
          <a:bodyPr lIns="0" tIns="0" rIns="0" bIns="0" rtlCol="0" anchor="t">
            <a:spAutoFit/>
          </a:bodyPr>
          <a:lstStyle/>
          <a:p>
            <a:pPr algn="just">
              <a:lnSpc>
                <a:spcPts val="3920"/>
              </a:lnSpc>
            </a:pPr>
            <a:r>
              <a:rPr lang="en-US" sz="2800">
                <a:solidFill>
                  <a:srgbClr val="000000"/>
                </a:solidFill>
                <a:latin typeface="Inter"/>
                <a:ea typeface="Inter"/>
                <a:cs typeface="Inter"/>
                <a:sym typeface="Inter"/>
              </a:rPr>
              <a:t>Địa chỉ IP của nút đích. Cơ chế quản lý hiện tại của SA chỉ được định nghĩa cho hệ thống unicast mặc dù nó có thể là địa chỉ broadcast, unicast, hay multicast.</a:t>
            </a:r>
          </a:p>
          <a:p>
            <a:pPr algn="just">
              <a:lnSpc>
                <a:spcPts val="3920"/>
              </a:lnSpc>
            </a:pPr>
            <a:endParaRPr lang="en-US" sz="2800">
              <a:solidFill>
                <a:srgbClr val="000000"/>
              </a:solidFill>
              <a:latin typeface="Inter"/>
              <a:ea typeface="Inter"/>
              <a:cs typeface="Inter"/>
              <a:sym typeface="Inter"/>
            </a:endParaRPr>
          </a:p>
        </p:txBody>
      </p:sp>
      <p:sp>
        <p:nvSpPr>
          <p:cNvPr id="20" name="TextBox 20"/>
          <p:cNvSpPr txBox="1"/>
          <p:nvPr/>
        </p:nvSpPr>
        <p:spPr>
          <a:xfrm>
            <a:off x="13702981" y="5839399"/>
            <a:ext cx="3467814" cy="596900"/>
          </a:xfrm>
          <a:prstGeom prst="rect">
            <a:avLst/>
          </a:prstGeom>
        </p:spPr>
        <p:txBody>
          <a:bodyPr lIns="0" tIns="0" rIns="0" bIns="0" rtlCol="0" anchor="t">
            <a:spAutoFit/>
          </a:bodyPr>
          <a:lstStyle/>
          <a:p>
            <a:pPr algn="ctr">
              <a:lnSpc>
                <a:spcPts val="4900"/>
              </a:lnSpc>
            </a:pPr>
            <a:r>
              <a:rPr lang="en-US" sz="3500">
                <a:solidFill>
                  <a:srgbClr val="000000"/>
                </a:solidFill>
                <a:latin typeface="Calistoga"/>
                <a:ea typeface="Calistoga"/>
                <a:cs typeface="Calistoga"/>
                <a:sym typeface="Calistoga"/>
              </a:rPr>
              <a:t>Security protocol</a:t>
            </a:r>
          </a:p>
        </p:txBody>
      </p:sp>
      <p:sp>
        <p:nvSpPr>
          <p:cNvPr id="21" name="TextBox 21"/>
          <p:cNvSpPr txBox="1"/>
          <p:nvPr/>
        </p:nvSpPr>
        <p:spPr>
          <a:xfrm>
            <a:off x="12956682" y="7019863"/>
            <a:ext cx="4960413" cy="2462530"/>
          </a:xfrm>
          <a:prstGeom prst="rect">
            <a:avLst/>
          </a:prstGeom>
        </p:spPr>
        <p:txBody>
          <a:bodyPr lIns="0" tIns="0" rIns="0" bIns="0" rtlCol="0" anchor="t">
            <a:spAutoFit/>
          </a:bodyPr>
          <a:lstStyle/>
          <a:p>
            <a:pPr algn="just">
              <a:lnSpc>
                <a:spcPts val="3920"/>
              </a:lnSpc>
            </a:pPr>
            <a:r>
              <a:rPr lang="en-US" sz="2800">
                <a:solidFill>
                  <a:srgbClr val="000000"/>
                </a:solidFill>
                <a:latin typeface="Inter"/>
                <a:ea typeface="Inter"/>
                <a:cs typeface="Inter"/>
                <a:sym typeface="Inter"/>
              </a:rPr>
              <a:t>Mô tả giao thức bảo mật IPSEC, là AH hoặc là ESP.SA trong IPSEC được triển khai bằng 2 chế độ đó là Tunnel mode và Transport mode.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16862" y="1138731"/>
            <a:ext cx="2742275" cy="396624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0800000">
            <a:off x="16615404" y="0"/>
            <a:ext cx="2188180" cy="3121852"/>
            <a:chOff x="0" y="0"/>
            <a:chExt cx="498497" cy="711200"/>
          </a:xfrm>
        </p:grpSpPr>
        <p:sp>
          <p:nvSpPr>
            <p:cNvPr id="6" name="Freeform 6"/>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7" name="TextBox 7"/>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3424139" y="3425662"/>
            <a:ext cx="11439722" cy="5356339"/>
          </a:xfrm>
          <a:custGeom>
            <a:avLst/>
            <a:gdLst/>
            <a:ahLst/>
            <a:cxnLst/>
            <a:rect l="l" t="t" r="r" b="b"/>
            <a:pathLst>
              <a:path w="11439722" h="5356339">
                <a:moveTo>
                  <a:pt x="0" y="0"/>
                </a:moveTo>
                <a:lnTo>
                  <a:pt x="11439722" y="0"/>
                </a:lnTo>
                <a:lnTo>
                  <a:pt x="11439722" y="5356339"/>
                </a:lnTo>
                <a:lnTo>
                  <a:pt x="0" y="5356339"/>
                </a:lnTo>
                <a:lnTo>
                  <a:pt x="0" y="0"/>
                </a:lnTo>
                <a:close/>
              </a:path>
            </a:pathLst>
          </a:custGeom>
          <a:blipFill>
            <a:blip r:embed="rId2"/>
            <a:stretch>
              <a:fillRect t="-2903" b="-2903"/>
            </a:stretch>
          </a:blipFill>
        </p:spPr>
      </p:sp>
      <p:sp>
        <p:nvSpPr>
          <p:cNvPr id="9" name="TextBox 9"/>
          <p:cNvSpPr txBox="1"/>
          <p:nvPr/>
        </p:nvSpPr>
        <p:spPr>
          <a:xfrm>
            <a:off x="640483" y="294181"/>
            <a:ext cx="5907643" cy="828040"/>
          </a:xfrm>
          <a:prstGeom prst="rect">
            <a:avLst/>
          </a:prstGeom>
        </p:spPr>
        <p:txBody>
          <a:bodyPr lIns="0" tIns="0" rIns="0" bIns="0" rtlCol="0" anchor="t">
            <a:spAutoFit/>
          </a:bodyPr>
          <a:lstStyle/>
          <a:p>
            <a:pPr algn="ctr">
              <a:lnSpc>
                <a:spcPts val="6860"/>
              </a:lnSpc>
            </a:pPr>
            <a:r>
              <a:rPr lang="en-US" sz="4900">
                <a:solidFill>
                  <a:srgbClr val="000000"/>
                </a:solidFill>
                <a:latin typeface="Calistoga"/>
                <a:ea typeface="Calistoga"/>
                <a:cs typeface="Calistoga"/>
                <a:sym typeface="Calistoga"/>
              </a:rPr>
              <a:t>2. Kiến trúc giao thức</a:t>
            </a:r>
          </a:p>
        </p:txBody>
      </p:sp>
      <p:sp>
        <p:nvSpPr>
          <p:cNvPr id="10" name="TextBox 10"/>
          <p:cNvSpPr txBox="1"/>
          <p:nvPr/>
        </p:nvSpPr>
        <p:spPr>
          <a:xfrm>
            <a:off x="4685119" y="1305197"/>
            <a:ext cx="9376576" cy="1588135"/>
          </a:xfrm>
          <a:prstGeom prst="rect">
            <a:avLst/>
          </a:prstGeom>
        </p:spPr>
        <p:txBody>
          <a:bodyPr lIns="0" tIns="0" rIns="0" bIns="0" rtlCol="0" anchor="t">
            <a:spAutoFit/>
          </a:bodyPr>
          <a:lstStyle/>
          <a:p>
            <a:pPr algn="ctr">
              <a:lnSpc>
                <a:spcPts val="6440"/>
              </a:lnSpc>
            </a:pPr>
            <a:r>
              <a:rPr lang="en-US" sz="4600">
                <a:solidFill>
                  <a:srgbClr val="000000"/>
                </a:solidFill>
                <a:latin typeface="Calistoga"/>
                <a:ea typeface="Calistoga"/>
                <a:cs typeface="Calistoga"/>
                <a:sym typeface="Calistoga"/>
              </a:rPr>
              <a:t>Transport mode và Tunnel mode</a:t>
            </a:r>
          </a:p>
          <a:p>
            <a:pPr algn="ctr">
              <a:lnSpc>
                <a:spcPts val="6440"/>
              </a:lnSpc>
            </a:pPr>
            <a:endParaRPr lang="en-US" sz="4600">
              <a:solidFill>
                <a:srgbClr val="000000"/>
              </a:solidFill>
              <a:latin typeface="Calistoga"/>
              <a:ea typeface="Calistoga"/>
              <a:cs typeface="Calistoga"/>
              <a:sym typeface="Calistoga"/>
            </a:endParaRPr>
          </a:p>
        </p:txBody>
      </p:sp>
      <p:sp>
        <p:nvSpPr>
          <p:cNvPr id="11" name="TextBox 11"/>
          <p:cNvSpPr txBox="1"/>
          <p:nvPr/>
        </p:nvSpPr>
        <p:spPr>
          <a:xfrm>
            <a:off x="1028700" y="2339532"/>
            <a:ext cx="15486814" cy="1517015"/>
          </a:xfrm>
          <a:prstGeom prst="rect">
            <a:avLst/>
          </a:prstGeom>
        </p:spPr>
        <p:txBody>
          <a:bodyPr lIns="0" tIns="0" rIns="0" bIns="0" rtlCol="0" anchor="t">
            <a:spAutoFit/>
          </a:bodyPr>
          <a:lstStyle/>
          <a:p>
            <a:pPr algn="just">
              <a:lnSpc>
                <a:spcPts val="4060"/>
              </a:lnSpc>
            </a:pPr>
            <a:r>
              <a:rPr lang="en-US" sz="2900">
                <a:solidFill>
                  <a:srgbClr val="000000"/>
                </a:solidFill>
                <a:latin typeface="Inter"/>
                <a:ea typeface="Inter"/>
                <a:cs typeface="Inter"/>
                <a:sym typeface="Inter"/>
              </a:rPr>
              <a:t>Hiện tại, IPSEC có hai chế độ làm việc: Transport Mode và Tunnel Mode. Cả AH và ESP đều có thể làm việc với một trong hai chế độ này</a:t>
            </a:r>
          </a:p>
          <a:p>
            <a:pPr algn="just">
              <a:lnSpc>
                <a:spcPts val="4060"/>
              </a:lnSpc>
            </a:pPr>
            <a:endParaRPr lang="en-US" sz="2900">
              <a:solidFill>
                <a:srgbClr val="000000"/>
              </a:solidFill>
              <a:latin typeface="Inter"/>
              <a:ea typeface="Inter"/>
              <a:cs typeface="Inter"/>
              <a:sym typeface="Inter"/>
            </a:endParaRPr>
          </a:p>
        </p:txBody>
      </p:sp>
      <p:sp>
        <p:nvSpPr>
          <p:cNvPr id="12" name="TextBox 12"/>
          <p:cNvSpPr txBox="1"/>
          <p:nvPr/>
        </p:nvSpPr>
        <p:spPr>
          <a:xfrm>
            <a:off x="4285422" y="8934768"/>
            <a:ext cx="9359741" cy="580390"/>
          </a:xfrm>
          <a:prstGeom prst="rect">
            <a:avLst/>
          </a:prstGeom>
        </p:spPr>
        <p:txBody>
          <a:bodyPr lIns="0" tIns="0" rIns="0" bIns="0" rtlCol="0" anchor="t">
            <a:spAutoFit/>
          </a:bodyPr>
          <a:lstStyle/>
          <a:p>
            <a:pPr algn="ctr">
              <a:lnSpc>
                <a:spcPts val="4760"/>
              </a:lnSpc>
            </a:pPr>
            <a:r>
              <a:rPr lang="en-US" sz="3400" b="1">
                <a:solidFill>
                  <a:srgbClr val="000000"/>
                </a:solidFill>
                <a:latin typeface="Inter Bold"/>
                <a:ea typeface="Inter Bold"/>
                <a:cs typeface="Inter Bold"/>
                <a:sym typeface="Inter Bold"/>
              </a:rPr>
              <a:t>Hình minh họa hai chế độ làm việc của ISPEC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6249" y="8780853"/>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559889" y="286385"/>
            <a:ext cx="1456223" cy="2106182"/>
            <a:chOff x="0" y="0"/>
            <a:chExt cx="491726" cy="711200"/>
          </a:xfrm>
        </p:grpSpPr>
        <p:sp>
          <p:nvSpPr>
            <p:cNvPr id="6" name="Freeform 6"/>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7" name="TextBox 7"/>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10800000">
            <a:off x="-581924" y="8306570"/>
            <a:ext cx="1161983" cy="1657788"/>
            <a:chOff x="0" y="0"/>
            <a:chExt cx="498497" cy="711200"/>
          </a:xfrm>
        </p:grpSpPr>
        <p:sp>
          <p:nvSpPr>
            <p:cNvPr id="9" name="Freeform 9"/>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10" name="TextBox 10"/>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10800000">
            <a:off x="17352150" y="-130414"/>
            <a:ext cx="1161983" cy="1657788"/>
            <a:chOff x="0" y="0"/>
            <a:chExt cx="498497" cy="711200"/>
          </a:xfrm>
        </p:grpSpPr>
        <p:sp>
          <p:nvSpPr>
            <p:cNvPr id="12" name="Freeform 12"/>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13" name="TextBox 13"/>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2776540" y="3911121"/>
            <a:ext cx="12734919" cy="4395449"/>
          </a:xfrm>
          <a:custGeom>
            <a:avLst/>
            <a:gdLst/>
            <a:ahLst/>
            <a:cxnLst/>
            <a:rect l="l" t="t" r="r" b="b"/>
            <a:pathLst>
              <a:path w="12734919" h="4395449">
                <a:moveTo>
                  <a:pt x="0" y="0"/>
                </a:moveTo>
                <a:lnTo>
                  <a:pt x="12734920" y="0"/>
                </a:lnTo>
                <a:lnTo>
                  <a:pt x="12734920" y="4395449"/>
                </a:lnTo>
                <a:lnTo>
                  <a:pt x="0" y="4395449"/>
                </a:lnTo>
                <a:lnTo>
                  <a:pt x="0" y="0"/>
                </a:lnTo>
                <a:close/>
              </a:path>
            </a:pathLst>
          </a:custGeom>
          <a:blipFill>
            <a:blip r:embed="rId2"/>
            <a:stretch>
              <a:fillRect l="-2758" t="-4662" r="-4827" b="-5994"/>
            </a:stretch>
          </a:blipFill>
        </p:spPr>
      </p:sp>
      <p:sp>
        <p:nvSpPr>
          <p:cNvPr id="15" name="TextBox 15"/>
          <p:cNvSpPr txBox="1"/>
          <p:nvPr/>
        </p:nvSpPr>
        <p:spPr>
          <a:xfrm>
            <a:off x="6993791" y="191135"/>
            <a:ext cx="4300419" cy="837565"/>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3. Giao thức AH</a:t>
            </a:r>
          </a:p>
        </p:txBody>
      </p:sp>
      <p:sp>
        <p:nvSpPr>
          <p:cNvPr id="16" name="TextBox 16"/>
          <p:cNvSpPr txBox="1"/>
          <p:nvPr/>
        </p:nvSpPr>
        <p:spPr>
          <a:xfrm>
            <a:off x="580059" y="1470224"/>
            <a:ext cx="15913215" cy="1047750"/>
          </a:xfrm>
          <a:prstGeom prst="rect">
            <a:avLst/>
          </a:prstGeom>
        </p:spPr>
        <p:txBody>
          <a:bodyPr lIns="0" tIns="0" rIns="0" bIns="0" rtlCol="0" anchor="t">
            <a:spAutoFit/>
          </a:bodyPr>
          <a:lstStyle/>
          <a:p>
            <a:pPr algn="just">
              <a:lnSpc>
                <a:spcPts val="4200"/>
              </a:lnSpc>
            </a:pPr>
            <a:r>
              <a:rPr lang="en-US" sz="3000" b="1">
                <a:solidFill>
                  <a:srgbClr val="000000"/>
                </a:solidFill>
                <a:latin typeface="Inter Bold"/>
                <a:ea typeface="Inter Bold"/>
                <a:cs typeface="Inter Bold"/>
                <a:sym typeface="Inter Bold"/>
              </a:rPr>
              <a:t>- Các cơ chế bảo vệ được cung cấp bởi giao thức AH: </a:t>
            </a:r>
            <a:r>
              <a:rPr lang="en-US" sz="3000">
                <a:solidFill>
                  <a:srgbClr val="000000"/>
                </a:solidFill>
                <a:latin typeface="Inter"/>
                <a:ea typeface="Inter"/>
                <a:cs typeface="Inter"/>
                <a:sym typeface="Inter"/>
              </a:rPr>
              <a:t>Tính toàn vẹn thông tin                     (intergrity), Xác thực nguồn gốc thông tin, Cơ chế chống phát lại (Replay protection).</a:t>
            </a:r>
          </a:p>
        </p:txBody>
      </p:sp>
      <p:sp>
        <p:nvSpPr>
          <p:cNvPr id="17" name="TextBox 17"/>
          <p:cNvSpPr txBox="1"/>
          <p:nvPr/>
        </p:nvSpPr>
        <p:spPr>
          <a:xfrm>
            <a:off x="580059" y="3042529"/>
            <a:ext cx="3589734" cy="514350"/>
          </a:xfrm>
          <a:prstGeom prst="rect">
            <a:avLst/>
          </a:prstGeom>
        </p:spPr>
        <p:txBody>
          <a:bodyPr lIns="0" tIns="0" rIns="0" bIns="0" rtlCol="0" anchor="t">
            <a:spAutoFit/>
          </a:bodyPr>
          <a:lstStyle/>
          <a:p>
            <a:pPr algn="ctr">
              <a:lnSpc>
                <a:spcPts val="4200"/>
              </a:lnSpc>
            </a:pPr>
            <a:r>
              <a:rPr lang="en-US" sz="3000" b="1">
                <a:solidFill>
                  <a:srgbClr val="000000"/>
                </a:solidFill>
                <a:latin typeface="Inter Bold"/>
                <a:ea typeface="Inter Bold"/>
                <a:cs typeface="Inter Bold"/>
                <a:sym typeface="Inter Bold"/>
              </a:rPr>
              <a:t>- Cấu trúc của AH: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6249" y="8780853"/>
            <a:ext cx="1456223" cy="2106182"/>
            <a:chOff x="0" y="0"/>
            <a:chExt cx="491726" cy="711200"/>
          </a:xfrm>
        </p:grpSpPr>
        <p:sp>
          <p:nvSpPr>
            <p:cNvPr id="3" name="Freeform 3"/>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4" name="TextBox 4"/>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559889" y="286385"/>
            <a:ext cx="1456223" cy="2106182"/>
            <a:chOff x="0" y="0"/>
            <a:chExt cx="491726" cy="711200"/>
          </a:xfrm>
        </p:grpSpPr>
        <p:sp>
          <p:nvSpPr>
            <p:cNvPr id="6" name="Freeform 6"/>
            <p:cNvSpPr/>
            <p:nvPr/>
          </p:nvSpPr>
          <p:spPr>
            <a:xfrm>
              <a:off x="0" y="0"/>
              <a:ext cx="491726" cy="711200"/>
            </a:xfrm>
            <a:custGeom>
              <a:avLst/>
              <a:gdLst/>
              <a:ahLst/>
              <a:cxnLst/>
              <a:rect l="l" t="t" r="r" b="b"/>
              <a:pathLst>
                <a:path w="491726" h="711200">
                  <a:moveTo>
                    <a:pt x="245863" y="0"/>
                  </a:moveTo>
                  <a:lnTo>
                    <a:pt x="491726" y="711200"/>
                  </a:lnTo>
                  <a:lnTo>
                    <a:pt x="0" y="711200"/>
                  </a:lnTo>
                  <a:lnTo>
                    <a:pt x="245863" y="0"/>
                  </a:lnTo>
                  <a:close/>
                </a:path>
              </a:pathLst>
            </a:custGeom>
            <a:solidFill>
              <a:srgbClr val="0B356C"/>
            </a:solidFill>
          </p:spPr>
        </p:sp>
        <p:sp>
          <p:nvSpPr>
            <p:cNvPr id="7" name="TextBox 7"/>
            <p:cNvSpPr txBox="1"/>
            <p:nvPr/>
          </p:nvSpPr>
          <p:spPr>
            <a:xfrm>
              <a:off x="76832" y="273050"/>
              <a:ext cx="338062"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10800000">
            <a:off x="-581924" y="8306570"/>
            <a:ext cx="1161983" cy="1657788"/>
            <a:chOff x="0" y="0"/>
            <a:chExt cx="498497" cy="711200"/>
          </a:xfrm>
        </p:grpSpPr>
        <p:sp>
          <p:nvSpPr>
            <p:cNvPr id="9" name="Freeform 9"/>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10" name="TextBox 10"/>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10800000">
            <a:off x="17352150" y="-130414"/>
            <a:ext cx="1161983" cy="1657788"/>
            <a:chOff x="0" y="0"/>
            <a:chExt cx="498497" cy="711200"/>
          </a:xfrm>
        </p:grpSpPr>
        <p:sp>
          <p:nvSpPr>
            <p:cNvPr id="12" name="Freeform 12"/>
            <p:cNvSpPr/>
            <p:nvPr/>
          </p:nvSpPr>
          <p:spPr>
            <a:xfrm>
              <a:off x="0" y="0"/>
              <a:ext cx="498497" cy="711200"/>
            </a:xfrm>
            <a:custGeom>
              <a:avLst/>
              <a:gdLst/>
              <a:ahLst/>
              <a:cxnLst/>
              <a:rect l="l" t="t" r="r" b="b"/>
              <a:pathLst>
                <a:path w="498497" h="711200">
                  <a:moveTo>
                    <a:pt x="249248" y="0"/>
                  </a:moveTo>
                  <a:lnTo>
                    <a:pt x="498497" y="711200"/>
                  </a:lnTo>
                  <a:lnTo>
                    <a:pt x="0" y="711200"/>
                  </a:lnTo>
                  <a:lnTo>
                    <a:pt x="249248" y="0"/>
                  </a:lnTo>
                  <a:close/>
                </a:path>
              </a:pathLst>
            </a:custGeom>
            <a:solidFill>
              <a:srgbClr val="0E244D"/>
            </a:solidFill>
          </p:spPr>
        </p:sp>
        <p:sp>
          <p:nvSpPr>
            <p:cNvPr id="13" name="TextBox 13"/>
            <p:cNvSpPr txBox="1"/>
            <p:nvPr/>
          </p:nvSpPr>
          <p:spPr>
            <a:xfrm>
              <a:off x="77890" y="273050"/>
              <a:ext cx="342717" cy="38735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3970312" y="1984574"/>
            <a:ext cx="9960681" cy="6413677"/>
          </a:xfrm>
          <a:custGeom>
            <a:avLst/>
            <a:gdLst/>
            <a:ahLst/>
            <a:cxnLst/>
            <a:rect l="l" t="t" r="r" b="b"/>
            <a:pathLst>
              <a:path w="9960681" h="6413677">
                <a:moveTo>
                  <a:pt x="0" y="0"/>
                </a:moveTo>
                <a:lnTo>
                  <a:pt x="9960681" y="0"/>
                </a:lnTo>
                <a:lnTo>
                  <a:pt x="9960681" y="6413677"/>
                </a:lnTo>
                <a:lnTo>
                  <a:pt x="0" y="6413677"/>
                </a:lnTo>
                <a:lnTo>
                  <a:pt x="0" y="0"/>
                </a:lnTo>
                <a:close/>
              </a:path>
            </a:pathLst>
          </a:custGeom>
          <a:blipFill>
            <a:blip r:embed="rId2"/>
            <a:stretch>
              <a:fillRect l="-2085" t="-2891" r="-6619" b="-2791"/>
            </a:stretch>
          </a:blipFill>
        </p:spPr>
      </p:sp>
      <p:sp>
        <p:nvSpPr>
          <p:cNvPr id="15" name="TextBox 15"/>
          <p:cNvSpPr txBox="1"/>
          <p:nvPr/>
        </p:nvSpPr>
        <p:spPr>
          <a:xfrm>
            <a:off x="6993791" y="191135"/>
            <a:ext cx="4300419" cy="837565"/>
          </a:xfrm>
          <a:prstGeom prst="rect">
            <a:avLst/>
          </a:prstGeom>
        </p:spPr>
        <p:txBody>
          <a:bodyPr lIns="0" tIns="0" rIns="0" bIns="0" rtlCol="0" anchor="t">
            <a:spAutoFit/>
          </a:bodyPr>
          <a:lstStyle/>
          <a:p>
            <a:pPr algn="ctr">
              <a:lnSpc>
                <a:spcPts val="6859"/>
              </a:lnSpc>
            </a:pPr>
            <a:r>
              <a:rPr lang="en-US" sz="4899">
                <a:solidFill>
                  <a:srgbClr val="000000"/>
                </a:solidFill>
                <a:latin typeface="Calistoga"/>
                <a:ea typeface="Calistoga"/>
                <a:cs typeface="Calistoga"/>
                <a:sym typeface="Calistoga"/>
              </a:rPr>
              <a:t>3. Giao thức AH</a:t>
            </a:r>
          </a:p>
        </p:txBody>
      </p:sp>
      <p:sp>
        <p:nvSpPr>
          <p:cNvPr id="16" name="TextBox 16"/>
          <p:cNvSpPr txBox="1"/>
          <p:nvPr/>
        </p:nvSpPr>
        <p:spPr>
          <a:xfrm>
            <a:off x="580059" y="1470224"/>
            <a:ext cx="2699980" cy="514350"/>
          </a:xfrm>
          <a:prstGeom prst="rect">
            <a:avLst/>
          </a:prstGeom>
        </p:spPr>
        <p:txBody>
          <a:bodyPr lIns="0" tIns="0" rIns="0" bIns="0" rtlCol="0" anchor="t">
            <a:spAutoFit/>
          </a:bodyPr>
          <a:lstStyle/>
          <a:p>
            <a:pPr algn="ctr">
              <a:lnSpc>
                <a:spcPts val="4200"/>
              </a:lnSpc>
            </a:pPr>
            <a:r>
              <a:rPr lang="en-US" sz="3000" b="1">
                <a:solidFill>
                  <a:srgbClr val="000000"/>
                </a:solidFill>
                <a:latin typeface="Inter Bold"/>
                <a:ea typeface="Inter Bold"/>
                <a:cs typeface="Inter Bold"/>
                <a:sym typeface="Inter Bold"/>
              </a:rPr>
              <a:t>- Vị trí của AH:</a:t>
            </a:r>
          </a:p>
        </p:txBody>
      </p:sp>
      <p:sp>
        <p:nvSpPr>
          <p:cNvPr id="17" name="TextBox 17"/>
          <p:cNvSpPr txBox="1"/>
          <p:nvPr/>
        </p:nvSpPr>
        <p:spPr>
          <a:xfrm>
            <a:off x="4150604" y="8937960"/>
            <a:ext cx="9780389" cy="895985"/>
          </a:xfrm>
          <a:prstGeom prst="rect">
            <a:avLst/>
          </a:prstGeom>
        </p:spPr>
        <p:txBody>
          <a:bodyPr lIns="0" tIns="0" rIns="0" bIns="0" rtlCol="0" anchor="t">
            <a:spAutoFit/>
          </a:bodyPr>
          <a:lstStyle/>
          <a:p>
            <a:pPr algn="ctr">
              <a:lnSpc>
                <a:spcPts val="3640"/>
              </a:lnSpc>
            </a:pPr>
            <a:r>
              <a:rPr lang="en-US" sz="2600" b="1">
                <a:solidFill>
                  <a:srgbClr val="000000"/>
                </a:solidFill>
                <a:latin typeface="Inter Bold"/>
                <a:ea typeface="Inter Bold"/>
                <a:cs typeface="Inter Bold"/>
                <a:sym typeface="Inter Bold"/>
              </a:rPr>
              <a:t>Hình mô tả vị trí của tiêu đề AH trong các gói tin Ipv4 và Ipv6.</a:t>
            </a:r>
          </a:p>
          <a:p>
            <a:pPr algn="ctr">
              <a:lnSpc>
                <a:spcPts val="3640"/>
              </a:lnSpc>
            </a:pPr>
            <a:endParaRPr lang="en-US" sz="2600" b="1">
              <a:solidFill>
                <a:srgbClr val="000000"/>
              </a:solidFill>
              <a:latin typeface="Inter Bold"/>
              <a:ea typeface="Inter Bold"/>
              <a:cs typeface="Inter Bold"/>
              <a:sym typeface="Inter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4264</Words>
  <Application>Microsoft Office PowerPoint</Application>
  <PresentationFormat>Custom</PresentationFormat>
  <Paragraphs>271</Paragraphs>
  <Slides>48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Montserrat Ultra-Bold</vt:lpstr>
      <vt:lpstr>Cooper Hewitt Bold</vt:lpstr>
      <vt:lpstr>Noto Serif Display</vt:lpstr>
      <vt:lpstr>Inter Bold</vt:lpstr>
      <vt:lpstr>Inter</vt:lpstr>
      <vt:lpstr>Calibri</vt:lpstr>
      <vt:lpstr>Calistoga</vt:lpstr>
      <vt:lpstr>Arial</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ninh mạng</dc:title>
  <cp:lastModifiedBy>22T1020604@husc.edu.vn</cp:lastModifiedBy>
  <cp:revision>2</cp:revision>
  <dcterms:created xsi:type="dcterms:W3CDTF">2006-08-16T00:00:00Z</dcterms:created>
  <dcterms:modified xsi:type="dcterms:W3CDTF">2025-01-10T13:49:22Z</dcterms:modified>
  <dc:identifier>DAGbmDIVui0</dc:identifier>
</cp:coreProperties>
</file>